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74" r:id="rId11"/>
    <p:sldId id="273" r:id="rId12"/>
    <p:sldId id="272" r:id="rId13"/>
    <p:sldId id="271" r:id="rId14"/>
    <p:sldId id="265" r:id="rId15"/>
    <p:sldId id="266" r:id="rId16"/>
    <p:sldId id="267" r:id="rId17"/>
    <p:sldId id="268" r:id="rId18"/>
    <p:sldId id="269" r:id="rId19"/>
    <p:sldId id="270" r:id="rId20"/>
  </p:sldIdLst>
  <p:sldSz cx="18288000" cy="10287000"/>
  <p:notesSz cx="6858000" cy="9144000"/>
  <p:embeddedFontLst>
    <p:embeddedFont>
      <p:font typeface="Finger Paint" panose="020B0604020202020204" charset="0"/>
      <p:regular r:id="rId21"/>
    </p:embeddedFont>
    <p:embeddedFont>
      <p:font typeface="Open Sauce" panose="020B0604020202020204" charset="0"/>
      <p:regular r:id="rId22"/>
    </p:embeddedFont>
    <p:embeddedFont>
      <p:font typeface="Caldina" panose="020B0604020202020204" charset="0"/>
      <p:regular r:id="rId23"/>
    </p:embeddedFont>
    <p:embeddedFont>
      <p:font typeface="Marykate" panose="020B0604020202020204" charset="0"/>
      <p:regular r:id="rId24"/>
    </p:embeddedFont>
    <p:embeddedFont>
      <p:font typeface="Calibri" panose="020F0502020204030204" pitchFamily="34" charset="0"/>
      <p:regular r:id="rId25"/>
      <p:bold r:id="rId26"/>
      <p:italic r:id="rId27"/>
      <p:boldItalic r:id="rId28"/>
    </p:embeddedFont>
    <p:embeddedFont>
      <p:font typeface="More Sugar" panose="020B0604020202020204" charset="0"/>
      <p:regular r:id="rId29"/>
    </p:embeddedFont>
    <p:embeddedFont>
      <p:font typeface="More Sugar Thin" panose="020B0604020202020204"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6" d="100"/>
          <a:sy n="56" d="100"/>
        </p:scale>
        <p:origin x="610"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18" Type="http://schemas.openxmlformats.org/officeDocument/2006/relationships/image" Target="../media/image10.png"/><Relationship Id="rId3" Type="http://schemas.openxmlformats.org/officeDocument/2006/relationships/image" Target="../media/image2.png"/><Relationship Id="rId21" Type="http://schemas.openxmlformats.org/officeDocument/2006/relationships/image" Target="../media/image20.svg"/><Relationship Id="rId7" Type="http://schemas.openxmlformats.org/officeDocument/2006/relationships/image" Target="../media/image4.png"/><Relationship Id="rId12" Type="http://schemas.openxmlformats.org/officeDocument/2006/relationships/image" Target="../media/image11.svg"/><Relationship Id="rId17" Type="http://schemas.openxmlformats.org/officeDocument/2006/relationships/image" Target="../media/image16.svg"/><Relationship Id="rId25" Type="http://schemas.openxmlformats.org/officeDocument/2006/relationships/image" Target="../media/image24.svg"/><Relationship Id="rId2" Type="http://schemas.openxmlformats.org/officeDocument/2006/relationships/image" Target="../media/image1.jpeg"/><Relationship Id="rId16" Type="http://schemas.openxmlformats.org/officeDocument/2006/relationships/image" Target="../media/image9.png"/><Relationship Id="rId20"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24" Type="http://schemas.openxmlformats.org/officeDocument/2006/relationships/image" Target="../media/image13.png"/><Relationship Id="rId5" Type="http://schemas.openxmlformats.org/officeDocument/2006/relationships/image" Target="../media/image3.png"/><Relationship Id="rId15" Type="http://schemas.openxmlformats.org/officeDocument/2006/relationships/image" Target="../media/image8.png"/><Relationship Id="rId23" Type="http://schemas.openxmlformats.org/officeDocument/2006/relationships/image" Target="../media/image22.svg"/><Relationship Id="rId10" Type="http://schemas.openxmlformats.org/officeDocument/2006/relationships/image" Target="../media/image9.svg"/><Relationship Id="rId19" Type="http://schemas.openxmlformats.org/officeDocument/2006/relationships/image" Target="../media/image18.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 Id="rId22"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18" Type="http://schemas.openxmlformats.org/officeDocument/2006/relationships/image" Target="../media/image15.png"/><Relationship Id="rId3" Type="http://schemas.openxmlformats.org/officeDocument/2006/relationships/image" Target="../media/image2.png"/><Relationship Id="rId21" Type="http://schemas.openxmlformats.org/officeDocument/2006/relationships/image" Target="../media/image22.svg"/><Relationship Id="rId7" Type="http://schemas.openxmlformats.org/officeDocument/2006/relationships/image" Target="../media/image4.png"/><Relationship Id="rId12" Type="http://schemas.openxmlformats.org/officeDocument/2006/relationships/image" Target="../media/image11.svg"/><Relationship Id="rId17" Type="http://schemas.openxmlformats.org/officeDocument/2006/relationships/image" Target="../media/image26.svg"/><Relationship Id="rId2" Type="http://schemas.openxmlformats.org/officeDocument/2006/relationships/image" Target="../media/image1.jpeg"/><Relationship Id="rId16" Type="http://schemas.openxmlformats.org/officeDocument/2006/relationships/image" Target="../media/image14.png"/><Relationship Id="rId20"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image" Target="../media/image9.svg"/><Relationship Id="rId19" Type="http://schemas.openxmlformats.org/officeDocument/2006/relationships/image" Target="../media/image28.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1.svg"/><Relationship Id="rId18" Type="http://schemas.openxmlformats.org/officeDocument/2006/relationships/image" Target="../media/image18.svg"/><Relationship Id="rId26" Type="http://schemas.openxmlformats.org/officeDocument/2006/relationships/image" Target="../media/image18.jpeg"/><Relationship Id="rId3" Type="http://schemas.openxmlformats.org/officeDocument/2006/relationships/image" Target="../media/image1.jpeg"/><Relationship Id="rId21" Type="http://schemas.openxmlformats.org/officeDocument/2006/relationships/image" Target="../media/image11.png"/><Relationship Id="rId7" Type="http://schemas.openxmlformats.org/officeDocument/2006/relationships/image" Target="../media/image5.svg"/><Relationship Id="rId12" Type="http://schemas.openxmlformats.org/officeDocument/2006/relationships/image" Target="../media/image6.png"/><Relationship Id="rId17" Type="http://schemas.openxmlformats.org/officeDocument/2006/relationships/image" Target="../media/image10.png"/><Relationship Id="rId25" Type="http://schemas.openxmlformats.org/officeDocument/2006/relationships/image" Target="../media/image17.jpeg"/><Relationship Id="rId2" Type="http://schemas.openxmlformats.org/officeDocument/2006/relationships/slideLayout" Target="../slideLayouts/slideLayout7.xml"/><Relationship Id="rId16" Type="http://schemas.openxmlformats.org/officeDocument/2006/relationships/image" Target="../media/image8.png"/><Relationship Id="rId20" Type="http://schemas.openxmlformats.org/officeDocument/2006/relationships/image" Target="../media/image16.svg"/><Relationship Id="rId1" Type="http://schemas.openxmlformats.org/officeDocument/2006/relationships/vmlDrawing" Target="../drawings/vmlDrawing1.vml"/><Relationship Id="rId6" Type="http://schemas.openxmlformats.org/officeDocument/2006/relationships/image" Target="../media/image3.png"/><Relationship Id="rId11" Type="http://schemas.openxmlformats.org/officeDocument/2006/relationships/image" Target="../media/image9.svg"/><Relationship Id="rId24" Type="http://schemas.openxmlformats.org/officeDocument/2006/relationships/image" Target="../media/image16.png"/><Relationship Id="rId5" Type="http://schemas.openxmlformats.org/officeDocument/2006/relationships/image" Target="../media/image3.svg"/><Relationship Id="rId15" Type="http://schemas.openxmlformats.org/officeDocument/2006/relationships/image" Target="../media/image13.svg"/><Relationship Id="rId23" Type="http://schemas.openxmlformats.org/officeDocument/2006/relationships/oleObject" Target="../embeddings/oleObject1.bin"/><Relationship Id="rId10" Type="http://schemas.openxmlformats.org/officeDocument/2006/relationships/image" Target="../media/image5.png"/><Relationship Id="rId19"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7.svg"/><Relationship Id="rId14" Type="http://schemas.openxmlformats.org/officeDocument/2006/relationships/image" Target="../media/image7.png"/><Relationship Id="rId22" Type="http://schemas.openxmlformats.org/officeDocument/2006/relationships/image" Target="../media/image20.svg"/></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1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11.svg"/><Relationship Id="rId17" Type="http://schemas.openxmlformats.org/officeDocument/2006/relationships/image" Target="../media/image16.svg"/><Relationship Id="rId2" Type="http://schemas.openxmlformats.org/officeDocument/2006/relationships/image" Target="../media/image1.jpeg"/><Relationship Id="rId16" Type="http://schemas.openxmlformats.org/officeDocument/2006/relationships/image" Target="../media/image9.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image" Target="../media/image9.svg"/><Relationship Id="rId19" Type="http://schemas.openxmlformats.org/officeDocument/2006/relationships/image" Target="../media/image18.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s>
</file>

<file path=ppt/slides/_rels/slide5.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18" Type="http://schemas.openxmlformats.org/officeDocument/2006/relationships/image" Target="../media/image9.png"/><Relationship Id="rId3" Type="http://schemas.openxmlformats.org/officeDocument/2006/relationships/image" Target="../media/image2.png"/><Relationship Id="rId21" Type="http://schemas.openxmlformats.org/officeDocument/2006/relationships/image" Target="../media/image20.svg"/><Relationship Id="rId7" Type="http://schemas.openxmlformats.org/officeDocument/2006/relationships/image" Target="../media/image4.png"/><Relationship Id="rId12" Type="http://schemas.openxmlformats.org/officeDocument/2006/relationships/image" Target="../media/image11.svg"/><Relationship Id="rId17" Type="http://schemas.openxmlformats.org/officeDocument/2006/relationships/image" Target="../media/image34.svg"/><Relationship Id="rId2" Type="http://schemas.openxmlformats.org/officeDocument/2006/relationships/image" Target="../media/image1.jpeg"/><Relationship Id="rId16" Type="http://schemas.openxmlformats.org/officeDocument/2006/relationships/image" Target="../media/image20.png"/><Relationship Id="rId20"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23" Type="http://schemas.openxmlformats.org/officeDocument/2006/relationships/image" Target="../media/image18.svg"/><Relationship Id="rId10" Type="http://schemas.openxmlformats.org/officeDocument/2006/relationships/image" Target="../media/image9.svg"/><Relationship Id="rId19" Type="http://schemas.openxmlformats.org/officeDocument/2006/relationships/image" Target="../media/image16.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 Id="rId22"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18" Type="http://schemas.openxmlformats.org/officeDocument/2006/relationships/image" Target="../media/image22.png"/><Relationship Id="rId3" Type="http://schemas.openxmlformats.org/officeDocument/2006/relationships/image" Target="../media/image2.png"/><Relationship Id="rId21" Type="http://schemas.openxmlformats.org/officeDocument/2006/relationships/image" Target="../media/image40.svg"/><Relationship Id="rId7" Type="http://schemas.openxmlformats.org/officeDocument/2006/relationships/image" Target="../media/image4.png"/><Relationship Id="rId12" Type="http://schemas.openxmlformats.org/officeDocument/2006/relationships/image" Target="../media/image11.svg"/><Relationship Id="rId17" Type="http://schemas.openxmlformats.org/officeDocument/2006/relationships/image" Target="../media/image36.svg"/><Relationship Id="rId2" Type="http://schemas.openxmlformats.org/officeDocument/2006/relationships/image" Target="../media/image1.jpeg"/><Relationship Id="rId16" Type="http://schemas.openxmlformats.org/officeDocument/2006/relationships/image" Target="../media/image21.png"/><Relationship Id="rId20"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image" Target="../media/image9.svg"/><Relationship Id="rId19" Type="http://schemas.openxmlformats.org/officeDocument/2006/relationships/image" Target="../media/image38.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s>
</file>

<file path=ppt/slides/_rels/slide7.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18" Type="http://schemas.openxmlformats.org/officeDocument/2006/relationships/image" Target="../media/image20.png"/><Relationship Id="rId3" Type="http://schemas.openxmlformats.org/officeDocument/2006/relationships/image" Target="../media/image2.png"/><Relationship Id="rId21" Type="http://schemas.openxmlformats.org/officeDocument/2006/relationships/image" Target="../media/image26.jpeg"/><Relationship Id="rId7" Type="http://schemas.openxmlformats.org/officeDocument/2006/relationships/image" Target="../media/image4.png"/><Relationship Id="rId12" Type="http://schemas.openxmlformats.org/officeDocument/2006/relationships/image" Target="../media/image11.svg"/><Relationship Id="rId17" Type="http://schemas.openxmlformats.org/officeDocument/2006/relationships/image" Target="../media/image42.svg"/><Relationship Id="rId2" Type="http://schemas.openxmlformats.org/officeDocument/2006/relationships/image" Target="../media/image1.jpeg"/><Relationship Id="rId16" Type="http://schemas.openxmlformats.org/officeDocument/2006/relationships/image" Target="../media/image24.png"/><Relationship Id="rId20"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image" Target="../media/image9.svg"/><Relationship Id="rId19" Type="http://schemas.openxmlformats.org/officeDocument/2006/relationships/image" Target="../media/image34.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 Id="rId22"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18" Type="http://schemas.openxmlformats.org/officeDocument/2006/relationships/image" Target="../media/image10.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11.svg"/><Relationship Id="rId17" Type="http://schemas.openxmlformats.org/officeDocument/2006/relationships/image" Target="../media/image42.svg"/><Relationship Id="rId2" Type="http://schemas.openxmlformats.org/officeDocument/2006/relationships/image" Target="../media/image1.jpeg"/><Relationship Id="rId16"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image" Target="../media/image9.svg"/><Relationship Id="rId19" Type="http://schemas.openxmlformats.org/officeDocument/2006/relationships/image" Target="../media/image18.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s>
</file>

<file path=ppt/slides/_rels/slide9.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11.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s>
</file>

<file path=ppt/slides/_rels/slide10.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11.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s>
</file>

<file path=ppt/slides/_rels/slide1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11.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s>
</file>

<file path=ppt/slides/_rels/slide12.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11.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s>
</file>

<file path=ppt/slides/_rels/slide13.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11.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s>
</file>

<file path=ppt/slides/_rels/slide14.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18" Type="http://schemas.openxmlformats.org/officeDocument/2006/relationships/image" Target="../media/image10.png"/><Relationship Id="rId3" Type="http://schemas.openxmlformats.org/officeDocument/2006/relationships/image" Target="../media/image2.png"/><Relationship Id="rId21" Type="http://schemas.openxmlformats.org/officeDocument/2006/relationships/image" Target="../media/image16.svg"/><Relationship Id="rId7" Type="http://schemas.openxmlformats.org/officeDocument/2006/relationships/image" Target="../media/image4.png"/><Relationship Id="rId12" Type="http://schemas.openxmlformats.org/officeDocument/2006/relationships/image" Target="../media/image11.svg"/><Relationship Id="rId17" Type="http://schemas.openxmlformats.org/officeDocument/2006/relationships/image" Target="../media/image34.svg"/><Relationship Id="rId25" Type="http://schemas.openxmlformats.org/officeDocument/2006/relationships/image" Target="../media/image20.svg"/><Relationship Id="rId2" Type="http://schemas.openxmlformats.org/officeDocument/2006/relationships/image" Target="../media/image1.jpeg"/><Relationship Id="rId16" Type="http://schemas.openxmlformats.org/officeDocument/2006/relationships/image" Target="../media/image20.png"/><Relationship Id="rId20"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24" Type="http://schemas.openxmlformats.org/officeDocument/2006/relationships/image" Target="../media/image11.png"/><Relationship Id="rId5" Type="http://schemas.openxmlformats.org/officeDocument/2006/relationships/image" Target="../media/image3.png"/><Relationship Id="rId15" Type="http://schemas.openxmlformats.org/officeDocument/2006/relationships/image" Target="../media/image8.png"/><Relationship Id="rId23" Type="http://schemas.openxmlformats.org/officeDocument/2006/relationships/image" Target="../media/image22.svg"/><Relationship Id="rId10" Type="http://schemas.openxmlformats.org/officeDocument/2006/relationships/image" Target="../media/image9.svg"/><Relationship Id="rId19" Type="http://schemas.openxmlformats.org/officeDocument/2006/relationships/image" Target="../media/image18.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 Id="rId22" Type="http://schemas.openxmlformats.org/officeDocument/2006/relationships/image" Target="../media/image12.png"/></Relationships>
</file>

<file path=ppt/slides/_rels/slide15.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11.svg"/><Relationship Id="rId17" Type="http://schemas.openxmlformats.org/officeDocument/2006/relationships/image" Target="../media/image47.svg"/><Relationship Id="rId2" Type="http://schemas.openxmlformats.org/officeDocument/2006/relationships/image" Target="../media/image1.jpeg"/><Relationship Id="rId16"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s>
</file>

<file path=ppt/slides/_rels/slide16.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18" Type="http://schemas.openxmlformats.org/officeDocument/2006/relationships/image" Target="../media/image9.png"/><Relationship Id="rId3" Type="http://schemas.openxmlformats.org/officeDocument/2006/relationships/image" Target="../media/image2.png"/><Relationship Id="rId21" Type="http://schemas.openxmlformats.org/officeDocument/2006/relationships/image" Target="../media/image18.svg"/><Relationship Id="rId7" Type="http://schemas.openxmlformats.org/officeDocument/2006/relationships/image" Target="../media/image4.png"/><Relationship Id="rId12" Type="http://schemas.openxmlformats.org/officeDocument/2006/relationships/image" Target="../media/image11.svg"/><Relationship Id="rId17" Type="http://schemas.openxmlformats.org/officeDocument/2006/relationships/image" Target="../media/image24.svg"/><Relationship Id="rId25" Type="http://schemas.openxmlformats.org/officeDocument/2006/relationships/image" Target="../media/image22.svg"/><Relationship Id="rId2" Type="http://schemas.openxmlformats.org/officeDocument/2006/relationships/image" Target="../media/image1.jpeg"/><Relationship Id="rId16" Type="http://schemas.openxmlformats.org/officeDocument/2006/relationships/image" Target="../media/image13.png"/><Relationship Id="rId20"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24" Type="http://schemas.openxmlformats.org/officeDocument/2006/relationships/image" Target="../media/image12.png"/><Relationship Id="rId5" Type="http://schemas.openxmlformats.org/officeDocument/2006/relationships/image" Target="../media/image3.png"/><Relationship Id="rId15" Type="http://schemas.openxmlformats.org/officeDocument/2006/relationships/image" Target="../media/image8.png"/><Relationship Id="rId23" Type="http://schemas.openxmlformats.org/officeDocument/2006/relationships/image" Target="../media/image20.svg"/><Relationship Id="rId10" Type="http://schemas.openxmlformats.org/officeDocument/2006/relationships/image" Target="../media/image9.svg"/><Relationship Id="rId19" Type="http://schemas.openxmlformats.org/officeDocument/2006/relationships/image" Target="../media/image16.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 Id="rId22" Type="http://schemas.openxmlformats.org/officeDocument/2006/relationships/image" Target="../media/image11.png"/></Relationships>
</file>

<file path=ppt/slides/_rels/slide17.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18" Type="http://schemas.openxmlformats.org/officeDocument/2006/relationships/image" Target="../media/image10.png"/><Relationship Id="rId3" Type="http://schemas.openxmlformats.org/officeDocument/2006/relationships/image" Target="../media/image2.png"/><Relationship Id="rId21" Type="http://schemas.openxmlformats.org/officeDocument/2006/relationships/image" Target="../media/image22.svg"/><Relationship Id="rId7" Type="http://schemas.openxmlformats.org/officeDocument/2006/relationships/image" Target="../media/image4.png"/><Relationship Id="rId12" Type="http://schemas.openxmlformats.org/officeDocument/2006/relationships/image" Target="../media/image11.svg"/><Relationship Id="rId17" Type="http://schemas.openxmlformats.org/officeDocument/2006/relationships/image" Target="../media/image16.svg"/><Relationship Id="rId25" Type="http://schemas.openxmlformats.org/officeDocument/2006/relationships/image" Target="../media/image24.svg"/><Relationship Id="rId2" Type="http://schemas.openxmlformats.org/officeDocument/2006/relationships/image" Target="../media/image1.jpeg"/><Relationship Id="rId16" Type="http://schemas.openxmlformats.org/officeDocument/2006/relationships/image" Target="../media/image9.png"/><Relationship Id="rId20"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24" Type="http://schemas.openxmlformats.org/officeDocument/2006/relationships/image" Target="../media/image13.png"/><Relationship Id="rId5" Type="http://schemas.openxmlformats.org/officeDocument/2006/relationships/image" Target="../media/image3.png"/><Relationship Id="rId15" Type="http://schemas.openxmlformats.org/officeDocument/2006/relationships/image" Target="../media/image8.png"/><Relationship Id="rId23" Type="http://schemas.openxmlformats.org/officeDocument/2006/relationships/image" Target="../media/image20.svg"/><Relationship Id="rId10" Type="http://schemas.openxmlformats.org/officeDocument/2006/relationships/image" Target="../media/image9.svg"/><Relationship Id="rId19" Type="http://schemas.openxmlformats.org/officeDocument/2006/relationships/image" Target="../media/image18.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 Id="rId22" Type="http://schemas.openxmlformats.org/officeDocument/2006/relationships/image" Target="../media/image11.png"/></Relationships>
</file>

<file path=ppt/slides/_rels/slide18.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18" Type="http://schemas.openxmlformats.org/officeDocument/2006/relationships/image" Target="../media/image10.png"/><Relationship Id="rId3" Type="http://schemas.openxmlformats.org/officeDocument/2006/relationships/image" Target="../media/image2.png"/><Relationship Id="rId21" Type="http://schemas.openxmlformats.org/officeDocument/2006/relationships/image" Target="../media/image22.svg"/><Relationship Id="rId7" Type="http://schemas.openxmlformats.org/officeDocument/2006/relationships/image" Target="../media/image4.png"/><Relationship Id="rId12" Type="http://schemas.openxmlformats.org/officeDocument/2006/relationships/image" Target="../media/image11.svg"/><Relationship Id="rId17" Type="http://schemas.openxmlformats.org/officeDocument/2006/relationships/image" Target="../media/image16.svg"/><Relationship Id="rId25" Type="http://schemas.openxmlformats.org/officeDocument/2006/relationships/image" Target="../media/image24.svg"/><Relationship Id="rId2" Type="http://schemas.openxmlformats.org/officeDocument/2006/relationships/image" Target="../media/image1.jpeg"/><Relationship Id="rId16" Type="http://schemas.openxmlformats.org/officeDocument/2006/relationships/image" Target="../media/image9.png"/><Relationship Id="rId20"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24" Type="http://schemas.openxmlformats.org/officeDocument/2006/relationships/image" Target="../media/image13.png"/><Relationship Id="rId5" Type="http://schemas.openxmlformats.org/officeDocument/2006/relationships/image" Target="../media/image3.png"/><Relationship Id="rId15" Type="http://schemas.openxmlformats.org/officeDocument/2006/relationships/image" Target="../media/image8.png"/><Relationship Id="rId23" Type="http://schemas.openxmlformats.org/officeDocument/2006/relationships/image" Target="../media/image20.svg"/><Relationship Id="rId10" Type="http://schemas.openxmlformats.org/officeDocument/2006/relationships/image" Target="../media/image9.svg"/><Relationship Id="rId19" Type="http://schemas.openxmlformats.org/officeDocument/2006/relationships/image" Target="../media/image18.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 Id="rId22" Type="http://schemas.openxmlformats.org/officeDocument/2006/relationships/image" Target="../media/image11.png"/></Relationships>
</file>

<file path=ppt/slides/_rels/slide19.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7.png"/><Relationship Id="rId18" Type="http://schemas.openxmlformats.org/officeDocument/2006/relationships/image" Target="../media/image9.png"/><Relationship Id="rId3" Type="http://schemas.openxmlformats.org/officeDocument/2006/relationships/image" Target="../media/image2.png"/><Relationship Id="rId21" Type="http://schemas.openxmlformats.org/officeDocument/2006/relationships/image" Target="../media/image18.svg"/><Relationship Id="rId7" Type="http://schemas.openxmlformats.org/officeDocument/2006/relationships/image" Target="../media/image4.png"/><Relationship Id="rId12" Type="http://schemas.openxmlformats.org/officeDocument/2006/relationships/image" Target="../media/image11.svg"/><Relationship Id="rId17" Type="http://schemas.openxmlformats.org/officeDocument/2006/relationships/image" Target="../media/image24.svg"/><Relationship Id="rId25" Type="http://schemas.openxmlformats.org/officeDocument/2006/relationships/image" Target="../media/image22.svg"/><Relationship Id="rId2" Type="http://schemas.openxmlformats.org/officeDocument/2006/relationships/image" Target="../media/image1.jpeg"/><Relationship Id="rId16" Type="http://schemas.openxmlformats.org/officeDocument/2006/relationships/image" Target="../media/image13.png"/><Relationship Id="rId20"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6.png"/><Relationship Id="rId24" Type="http://schemas.openxmlformats.org/officeDocument/2006/relationships/image" Target="../media/image12.png"/><Relationship Id="rId5" Type="http://schemas.openxmlformats.org/officeDocument/2006/relationships/image" Target="../media/image3.png"/><Relationship Id="rId15" Type="http://schemas.openxmlformats.org/officeDocument/2006/relationships/image" Target="../media/image8.png"/><Relationship Id="rId23" Type="http://schemas.openxmlformats.org/officeDocument/2006/relationships/image" Target="../media/image20.svg"/><Relationship Id="rId10" Type="http://schemas.openxmlformats.org/officeDocument/2006/relationships/image" Target="../media/image9.svg"/><Relationship Id="rId19" Type="http://schemas.openxmlformats.org/officeDocument/2006/relationships/image" Target="../media/image16.svg"/><Relationship Id="rId4" Type="http://schemas.openxmlformats.org/officeDocument/2006/relationships/image" Target="../media/image3.svg"/><Relationship Id="rId9" Type="http://schemas.openxmlformats.org/officeDocument/2006/relationships/image" Target="../media/image5.png"/><Relationship Id="rId14" Type="http://schemas.openxmlformats.org/officeDocument/2006/relationships/image" Target="../media/image13.svg"/><Relationship Id="rId22"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185326" y="561269"/>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sp>
        <p:nvSpPr>
          <p:cNvPr id="23" name="Freeform 23"/>
          <p:cNvSpPr/>
          <p:nvPr/>
        </p:nvSpPr>
        <p:spPr>
          <a:xfrm rot="2832433">
            <a:off x="15381820" y="3788199"/>
            <a:ext cx="988020" cy="974509"/>
          </a:xfrm>
          <a:custGeom>
            <a:avLst/>
            <a:gdLst/>
            <a:ahLst/>
            <a:cxnLst/>
            <a:rect l="l" t="t" r="r" b="b"/>
            <a:pathLst>
              <a:path w="988020" h="974509">
                <a:moveTo>
                  <a:pt x="0" y="0"/>
                </a:moveTo>
                <a:lnTo>
                  <a:pt x="988020" y="0"/>
                </a:lnTo>
                <a:lnTo>
                  <a:pt x="988020" y="974509"/>
                </a:lnTo>
                <a:lnTo>
                  <a:pt x="0" y="974509"/>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24" name="Freeform 24"/>
          <p:cNvSpPr/>
          <p:nvPr/>
        </p:nvSpPr>
        <p:spPr>
          <a:xfrm rot="1661043">
            <a:off x="2451655" y="3251829"/>
            <a:ext cx="744588" cy="734406"/>
          </a:xfrm>
          <a:custGeom>
            <a:avLst/>
            <a:gdLst/>
            <a:ahLst/>
            <a:cxnLst/>
            <a:rect l="l" t="t" r="r" b="b"/>
            <a:pathLst>
              <a:path w="744588" h="734406">
                <a:moveTo>
                  <a:pt x="0" y="0"/>
                </a:moveTo>
                <a:lnTo>
                  <a:pt x="744588" y="0"/>
                </a:lnTo>
                <a:lnTo>
                  <a:pt x="744588" y="734406"/>
                </a:lnTo>
                <a:lnTo>
                  <a:pt x="0" y="734406"/>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25" name="Freeform 25"/>
          <p:cNvSpPr/>
          <p:nvPr/>
        </p:nvSpPr>
        <p:spPr>
          <a:xfrm rot="-2827985">
            <a:off x="9360751" y="7797497"/>
            <a:ext cx="941776" cy="928897"/>
          </a:xfrm>
          <a:custGeom>
            <a:avLst/>
            <a:gdLst/>
            <a:ahLst/>
            <a:cxnLst/>
            <a:rect l="l" t="t" r="r" b="b"/>
            <a:pathLst>
              <a:path w="941776" h="928897">
                <a:moveTo>
                  <a:pt x="0" y="0"/>
                </a:moveTo>
                <a:lnTo>
                  <a:pt x="941776" y="0"/>
                </a:lnTo>
                <a:lnTo>
                  <a:pt x="941776" y="928897"/>
                </a:lnTo>
                <a:lnTo>
                  <a:pt x="0" y="928897"/>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26" name="Freeform 26"/>
          <p:cNvSpPr/>
          <p:nvPr/>
        </p:nvSpPr>
        <p:spPr>
          <a:xfrm rot="726058">
            <a:off x="4470813" y="981339"/>
            <a:ext cx="1192835" cy="1176523"/>
          </a:xfrm>
          <a:custGeom>
            <a:avLst/>
            <a:gdLst/>
            <a:ahLst/>
            <a:cxnLst/>
            <a:rect l="l" t="t" r="r" b="b"/>
            <a:pathLst>
              <a:path w="1192835" h="1176523">
                <a:moveTo>
                  <a:pt x="0" y="0"/>
                </a:moveTo>
                <a:lnTo>
                  <a:pt x="1192835" y="0"/>
                </a:lnTo>
                <a:lnTo>
                  <a:pt x="1192835" y="1176523"/>
                </a:lnTo>
                <a:lnTo>
                  <a:pt x="0" y="1176523"/>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27" name="Freeform 27"/>
          <p:cNvSpPr/>
          <p:nvPr/>
        </p:nvSpPr>
        <p:spPr>
          <a:xfrm rot="-714928">
            <a:off x="12195080" y="1150500"/>
            <a:ext cx="1317310" cy="1317310"/>
          </a:xfrm>
          <a:custGeom>
            <a:avLst/>
            <a:gdLst/>
            <a:ahLst/>
            <a:cxnLst/>
            <a:rect l="l" t="t" r="r" b="b"/>
            <a:pathLst>
              <a:path w="1317310" h="1317310">
                <a:moveTo>
                  <a:pt x="0" y="0"/>
                </a:moveTo>
                <a:lnTo>
                  <a:pt x="1317310" y="0"/>
                </a:lnTo>
                <a:lnTo>
                  <a:pt x="1317310" y="1317309"/>
                </a:lnTo>
                <a:lnTo>
                  <a:pt x="0" y="1317309"/>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28" name="Freeform 28"/>
          <p:cNvSpPr/>
          <p:nvPr/>
        </p:nvSpPr>
        <p:spPr>
          <a:xfrm rot="-9162297">
            <a:off x="2663084" y="7336868"/>
            <a:ext cx="2363783" cy="2045746"/>
          </a:xfrm>
          <a:custGeom>
            <a:avLst/>
            <a:gdLst/>
            <a:ahLst/>
            <a:cxnLst/>
            <a:rect l="l" t="t" r="r" b="b"/>
            <a:pathLst>
              <a:path w="2363783" h="2045746">
                <a:moveTo>
                  <a:pt x="0" y="0"/>
                </a:moveTo>
                <a:lnTo>
                  <a:pt x="2363783" y="0"/>
                </a:lnTo>
                <a:lnTo>
                  <a:pt x="2363783" y="2045746"/>
                </a:lnTo>
                <a:lnTo>
                  <a:pt x="0" y="2045746"/>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29" name="Freeform 29"/>
          <p:cNvSpPr/>
          <p:nvPr/>
        </p:nvSpPr>
        <p:spPr>
          <a:xfrm>
            <a:off x="8456361" y="1477160"/>
            <a:ext cx="1375279" cy="792661"/>
          </a:xfrm>
          <a:custGeom>
            <a:avLst/>
            <a:gdLst/>
            <a:ahLst/>
            <a:cxnLst/>
            <a:rect l="l" t="t" r="r" b="b"/>
            <a:pathLst>
              <a:path w="1375279" h="792661">
                <a:moveTo>
                  <a:pt x="0" y="0"/>
                </a:moveTo>
                <a:lnTo>
                  <a:pt x="1375278" y="0"/>
                </a:lnTo>
                <a:lnTo>
                  <a:pt x="1375278" y="792660"/>
                </a:lnTo>
                <a:lnTo>
                  <a:pt x="0" y="792660"/>
                </a:lnTo>
                <a:lnTo>
                  <a:pt x="0" y="0"/>
                </a:lnTo>
                <a:close/>
              </a:path>
            </a:pathLst>
          </a:custGeom>
          <a:blipFill>
            <a:blip r:embed="rId24">
              <a:extLst>
                <a:ext uri="{96DAC541-7B7A-43D3-8B79-37D633B846F1}">
                  <asvg:svgBlip xmlns="" xmlns:asvg="http://schemas.microsoft.com/office/drawing/2016/SVG/main" r:embed="rId25"/>
                </a:ext>
              </a:extLst>
            </a:blip>
            <a:stretch>
              <a:fillRect/>
            </a:stretch>
          </a:blipFill>
        </p:spPr>
      </p:sp>
      <p:sp>
        <p:nvSpPr>
          <p:cNvPr id="30" name="TextBox 30"/>
          <p:cNvSpPr txBox="1"/>
          <p:nvPr/>
        </p:nvSpPr>
        <p:spPr>
          <a:xfrm>
            <a:off x="3601381" y="2607910"/>
            <a:ext cx="11738340" cy="1285876"/>
          </a:xfrm>
          <a:prstGeom prst="rect">
            <a:avLst/>
          </a:prstGeom>
        </p:spPr>
        <p:txBody>
          <a:bodyPr lIns="0" tIns="0" rIns="0" bIns="0" rtlCol="0" anchor="t">
            <a:spAutoFit/>
          </a:bodyPr>
          <a:lstStyle/>
          <a:p>
            <a:pPr algn="ctr">
              <a:lnSpc>
                <a:spcPts val="10499"/>
              </a:lnSpc>
            </a:pPr>
            <a:r>
              <a:rPr lang="en-US" sz="7499">
                <a:solidFill>
                  <a:srgbClr val="F95C47"/>
                </a:solidFill>
                <a:latin typeface="More Sugar"/>
                <a:ea typeface="More Sugar"/>
                <a:cs typeface="More Sugar"/>
                <a:sym typeface="More Sugar"/>
              </a:rPr>
              <a:t>Herzlich Willkommen</a:t>
            </a:r>
          </a:p>
        </p:txBody>
      </p:sp>
      <p:sp>
        <p:nvSpPr>
          <p:cNvPr id="31" name="TextBox 31"/>
          <p:cNvSpPr txBox="1"/>
          <p:nvPr/>
        </p:nvSpPr>
        <p:spPr>
          <a:xfrm>
            <a:off x="2325618" y="4517625"/>
            <a:ext cx="13636764" cy="2068142"/>
          </a:xfrm>
          <a:prstGeom prst="rect">
            <a:avLst/>
          </a:prstGeom>
        </p:spPr>
        <p:txBody>
          <a:bodyPr lIns="0" tIns="0" rIns="0" bIns="0" rtlCol="0" anchor="t">
            <a:spAutoFit/>
          </a:bodyPr>
          <a:lstStyle/>
          <a:p>
            <a:pPr algn="ctr">
              <a:lnSpc>
                <a:spcPts val="7922"/>
              </a:lnSpc>
            </a:pPr>
            <a:r>
              <a:rPr lang="en-US" sz="7922">
                <a:solidFill>
                  <a:srgbClr val="182C45"/>
                </a:solidFill>
                <a:latin typeface="Marykate"/>
                <a:ea typeface="Marykate"/>
                <a:cs typeface="Marykate"/>
                <a:sym typeface="Marykate"/>
              </a:rPr>
              <a:t>Informationsabend für Eltern der kommenden Erstklässler 2027/28</a:t>
            </a:r>
          </a:p>
        </p:txBody>
      </p:sp>
      <p:sp>
        <p:nvSpPr>
          <p:cNvPr id="32" name="TextBox 32"/>
          <p:cNvSpPr txBox="1"/>
          <p:nvPr/>
        </p:nvSpPr>
        <p:spPr>
          <a:xfrm>
            <a:off x="11881890" y="8639846"/>
            <a:ext cx="4687100" cy="713740"/>
          </a:xfrm>
          <a:prstGeom prst="rect">
            <a:avLst/>
          </a:prstGeom>
        </p:spPr>
        <p:txBody>
          <a:bodyPr lIns="0" tIns="0" rIns="0" bIns="0" rtlCol="0" anchor="t">
            <a:spAutoFit/>
          </a:bodyPr>
          <a:lstStyle/>
          <a:p>
            <a:pPr algn="ctr">
              <a:lnSpc>
                <a:spcPts val="5600"/>
              </a:lnSpc>
            </a:pPr>
            <a:r>
              <a:rPr lang="en-US" sz="4000">
                <a:solidFill>
                  <a:srgbClr val="3C2E3D"/>
                </a:solidFill>
                <a:latin typeface="More Sugar Thin"/>
                <a:ea typeface="More Sugar Thin"/>
                <a:cs typeface="More Sugar Thin"/>
                <a:sym typeface="More Sugar Thin"/>
              </a:rPr>
              <a:t>September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185326" y="561269"/>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sp>
        <p:nvSpPr>
          <p:cNvPr id="23" name="Freeform 23"/>
          <p:cNvSpPr/>
          <p:nvPr/>
        </p:nvSpPr>
        <p:spPr>
          <a:xfrm>
            <a:off x="12994859" y="1260473"/>
            <a:ext cx="2458952" cy="1605025"/>
          </a:xfrm>
          <a:custGeom>
            <a:avLst/>
            <a:gdLst/>
            <a:ahLst/>
            <a:cxnLst/>
            <a:rect l="l" t="t" r="r" b="b"/>
            <a:pathLst>
              <a:path w="2458952" h="1605025">
                <a:moveTo>
                  <a:pt x="0" y="0"/>
                </a:moveTo>
                <a:lnTo>
                  <a:pt x="2458952" y="0"/>
                </a:lnTo>
                <a:lnTo>
                  <a:pt x="2458952" y="1605026"/>
                </a:lnTo>
                <a:lnTo>
                  <a:pt x="0" y="1605026"/>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24" name="Freeform 24"/>
          <p:cNvSpPr/>
          <p:nvPr/>
        </p:nvSpPr>
        <p:spPr>
          <a:xfrm rot="566367">
            <a:off x="13706902" y="7260554"/>
            <a:ext cx="2582597" cy="1760861"/>
          </a:xfrm>
          <a:custGeom>
            <a:avLst/>
            <a:gdLst/>
            <a:ahLst/>
            <a:cxnLst/>
            <a:rect l="l" t="t" r="r" b="b"/>
            <a:pathLst>
              <a:path w="2582597" h="1760861">
                <a:moveTo>
                  <a:pt x="0" y="0"/>
                </a:moveTo>
                <a:lnTo>
                  <a:pt x="2582597" y="0"/>
                </a:lnTo>
                <a:lnTo>
                  <a:pt x="2582597" y="1760861"/>
                </a:lnTo>
                <a:lnTo>
                  <a:pt x="0" y="1760861"/>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25" name="Freeform 25"/>
          <p:cNvSpPr/>
          <p:nvPr/>
        </p:nvSpPr>
        <p:spPr>
          <a:xfrm rot="-1724695">
            <a:off x="2602016" y="3189107"/>
            <a:ext cx="507127" cy="438896"/>
          </a:xfrm>
          <a:custGeom>
            <a:avLst/>
            <a:gdLst/>
            <a:ahLst/>
            <a:cxnLst/>
            <a:rect l="l" t="t" r="r" b="b"/>
            <a:pathLst>
              <a:path w="507127" h="438896">
                <a:moveTo>
                  <a:pt x="0" y="0"/>
                </a:moveTo>
                <a:lnTo>
                  <a:pt x="507127" y="0"/>
                </a:lnTo>
                <a:lnTo>
                  <a:pt x="507127" y="438895"/>
                </a:lnTo>
                <a:lnTo>
                  <a:pt x="0" y="438895"/>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26" name="Freeform 26"/>
          <p:cNvSpPr/>
          <p:nvPr/>
        </p:nvSpPr>
        <p:spPr>
          <a:xfrm rot="-1724695">
            <a:off x="2602016" y="4420756"/>
            <a:ext cx="507127" cy="438896"/>
          </a:xfrm>
          <a:custGeom>
            <a:avLst/>
            <a:gdLst/>
            <a:ahLst/>
            <a:cxnLst/>
            <a:rect l="l" t="t" r="r" b="b"/>
            <a:pathLst>
              <a:path w="507127" h="438896">
                <a:moveTo>
                  <a:pt x="0" y="0"/>
                </a:moveTo>
                <a:lnTo>
                  <a:pt x="507127" y="0"/>
                </a:lnTo>
                <a:lnTo>
                  <a:pt x="507127" y="438896"/>
                </a:lnTo>
                <a:lnTo>
                  <a:pt x="0" y="438896"/>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27" name="Freeform 27"/>
          <p:cNvSpPr/>
          <p:nvPr/>
        </p:nvSpPr>
        <p:spPr>
          <a:xfrm rot="-1724695">
            <a:off x="2602016" y="5652406"/>
            <a:ext cx="507127" cy="438896"/>
          </a:xfrm>
          <a:custGeom>
            <a:avLst/>
            <a:gdLst/>
            <a:ahLst/>
            <a:cxnLst/>
            <a:rect l="l" t="t" r="r" b="b"/>
            <a:pathLst>
              <a:path w="507127" h="438896">
                <a:moveTo>
                  <a:pt x="0" y="0"/>
                </a:moveTo>
                <a:lnTo>
                  <a:pt x="507127" y="0"/>
                </a:lnTo>
                <a:lnTo>
                  <a:pt x="507127" y="438896"/>
                </a:lnTo>
                <a:lnTo>
                  <a:pt x="0" y="438896"/>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28" name="Freeform 28"/>
          <p:cNvSpPr/>
          <p:nvPr/>
        </p:nvSpPr>
        <p:spPr>
          <a:xfrm rot="-1724695">
            <a:off x="2602016" y="6884056"/>
            <a:ext cx="507127" cy="438896"/>
          </a:xfrm>
          <a:custGeom>
            <a:avLst/>
            <a:gdLst/>
            <a:ahLst/>
            <a:cxnLst/>
            <a:rect l="l" t="t" r="r" b="b"/>
            <a:pathLst>
              <a:path w="507127" h="438896">
                <a:moveTo>
                  <a:pt x="0" y="0"/>
                </a:moveTo>
                <a:lnTo>
                  <a:pt x="507127" y="0"/>
                </a:lnTo>
                <a:lnTo>
                  <a:pt x="507127" y="438895"/>
                </a:lnTo>
                <a:lnTo>
                  <a:pt x="0" y="438895"/>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29" name="Freeform 29"/>
          <p:cNvSpPr/>
          <p:nvPr/>
        </p:nvSpPr>
        <p:spPr>
          <a:xfrm rot="-1724695">
            <a:off x="2602016" y="8113124"/>
            <a:ext cx="507127" cy="438896"/>
          </a:xfrm>
          <a:custGeom>
            <a:avLst/>
            <a:gdLst/>
            <a:ahLst/>
            <a:cxnLst/>
            <a:rect l="l" t="t" r="r" b="b"/>
            <a:pathLst>
              <a:path w="507127" h="438896">
                <a:moveTo>
                  <a:pt x="0" y="0"/>
                </a:moveTo>
                <a:lnTo>
                  <a:pt x="507127" y="0"/>
                </a:lnTo>
                <a:lnTo>
                  <a:pt x="507127" y="438895"/>
                </a:lnTo>
                <a:lnTo>
                  <a:pt x="0" y="438895"/>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30" name="TextBox 30"/>
          <p:cNvSpPr txBox="1"/>
          <p:nvPr/>
        </p:nvSpPr>
        <p:spPr>
          <a:xfrm>
            <a:off x="3393551" y="7954134"/>
            <a:ext cx="10623559" cy="692784"/>
          </a:xfrm>
          <a:prstGeom prst="rect">
            <a:avLst/>
          </a:prstGeom>
        </p:spPr>
        <p:txBody>
          <a:bodyPr lIns="0" tIns="0" rIns="0" bIns="0" rtlCol="0" anchor="t">
            <a:spAutoFit/>
          </a:bodyPr>
          <a:lstStyle/>
          <a:p>
            <a:pPr algn="l">
              <a:lnSpc>
                <a:spcPts val="4999"/>
              </a:lnSpc>
            </a:pPr>
            <a:r>
              <a:rPr lang="en-US" sz="4999">
                <a:solidFill>
                  <a:srgbClr val="3C2E3D"/>
                </a:solidFill>
                <a:latin typeface="More Sugar Thin"/>
                <a:ea typeface="More Sugar Thin"/>
                <a:cs typeface="More Sugar Thin"/>
                <a:sym typeface="More Sugar Thin"/>
              </a:rPr>
              <a:t>Fragen</a:t>
            </a:r>
          </a:p>
        </p:txBody>
      </p:sp>
      <p:sp>
        <p:nvSpPr>
          <p:cNvPr id="31" name="TextBox 31"/>
          <p:cNvSpPr txBox="1"/>
          <p:nvPr/>
        </p:nvSpPr>
        <p:spPr>
          <a:xfrm>
            <a:off x="3393551" y="3109225"/>
            <a:ext cx="10623559" cy="692784"/>
          </a:xfrm>
          <a:prstGeom prst="rect">
            <a:avLst/>
          </a:prstGeom>
        </p:spPr>
        <p:txBody>
          <a:bodyPr lIns="0" tIns="0" rIns="0" bIns="0" rtlCol="0" anchor="t">
            <a:spAutoFit/>
          </a:bodyPr>
          <a:lstStyle/>
          <a:p>
            <a:pPr algn="l">
              <a:lnSpc>
                <a:spcPts val="4999"/>
              </a:lnSpc>
            </a:pPr>
            <a:r>
              <a:rPr lang="en-US" sz="4999" dirty="0" err="1">
                <a:solidFill>
                  <a:srgbClr val="3C2E3D"/>
                </a:solidFill>
                <a:latin typeface="More Sugar Thin"/>
                <a:ea typeface="More Sugar Thin"/>
                <a:cs typeface="More Sugar Thin"/>
                <a:sym typeface="More Sugar Thin"/>
              </a:rPr>
              <a:t>Vorstellung</a:t>
            </a:r>
            <a:r>
              <a:rPr lang="en-US" sz="4999" dirty="0">
                <a:solidFill>
                  <a:srgbClr val="3C2E3D"/>
                </a:solidFill>
                <a:latin typeface="More Sugar Thin"/>
                <a:ea typeface="More Sugar Thin"/>
                <a:cs typeface="More Sugar Thin"/>
                <a:sym typeface="More Sugar Thin"/>
              </a:rPr>
              <a:t> </a:t>
            </a:r>
            <a:r>
              <a:rPr lang="en-US" sz="4999" dirty="0" err="1">
                <a:solidFill>
                  <a:srgbClr val="3C2E3D"/>
                </a:solidFill>
                <a:latin typeface="More Sugar Thin"/>
                <a:ea typeface="More Sugar Thin"/>
                <a:cs typeface="More Sugar Thin"/>
                <a:sym typeface="More Sugar Thin"/>
              </a:rPr>
              <a:t>Schule</a:t>
            </a:r>
            <a:r>
              <a:rPr lang="en-US" sz="4999" dirty="0">
                <a:solidFill>
                  <a:srgbClr val="3C2E3D"/>
                </a:solidFill>
                <a:latin typeface="More Sugar Thin"/>
                <a:ea typeface="More Sugar Thin"/>
                <a:cs typeface="More Sugar Thin"/>
                <a:sym typeface="More Sugar Thin"/>
              </a:rPr>
              <a:t> / </a:t>
            </a:r>
            <a:r>
              <a:rPr lang="en-US" sz="4999" dirty="0" err="1">
                <a:solidFill>
                  <a:srgbClr val="3C2E3D"/>
                </a:solidFill>
                <a:latin typeface="More Sugar Thin"/>
                <a:ea typeface="More Sugar Thin"/>
                <a:cs typeface="More Sugar Thin"/>
                <a:sym typeface="More Sugar Thin"/>
              </a:rPr>
              <a:t>Lehrerinnen</a:t>
            </a:r>
            <a:endParaRPr lang="en-US" sz="4999" dirty="0">
              <a:solidFill>
                <a:srgbClr val="3C2E3D"/>
              </a:solidFill>
              <a:latin typeface="More Sugar Thin"/>
              <a:ea typeface="More Sugar Thin"/>
              <a:cs typeface="More Sugar Thin"/>
              <a:sym typeface="More Sugar Thin"/>
            </a:endParaRPr>
          </a:p>
        </p:txBody>
      </p:sp>
      <p:sp>
        <p:nvSpPr>
          <p:cNvPr id="32" name="TextBox 32"/>
          <p:cNvSpPr txBox="1"/>
          <p:nvPr/>
        </p:nvSpPr>
        <p:spPr>
          <a:xfrm>
            <a:off x="3393551" y="5645477"/>
            <a:ext cx="10748078" cy="692784"/>
          </a:xfrm>
          <a:prstGeom prst="rect">
            <a:avLst/>
          </a:prstGeom>
        </p:spPr>
        <p:txBody>
          <a:bodyPr lIns="0" tIns="0" rIns="0" bIns="0" rtlCol="0" anchor="t">
            <a:spAutoFit/>
          </a:bodyPr>
          <a:lstStyle/>
          <a:p>
            <a:pPr algn="l">
              <a:lnSpc>
                <a:spcPts val="4999"/>
              </a:lnSpc>
            </a:pPr>
            <a:r>
              <a:rPr lang="en-US" sz="4999">
                <a:solidFill>
                  <a:srgbClr val="3C2E3D"/>
                </a:solidFill>
                <a:latin typeface="More Sugar Thin"/>
                <a:ea typeface="More Sugar Thin"/>
                <a:cs typeface="More Sugar Thin"/>
                <a:sym typeface="More Sugar Thin"/>
              </a:rPr>
              <a:t>Kooperation Kindergarten-Schule</a:t>
            </a:r>
          </a:p>
        </p:txBody>
      </p:sp>
      <p:sp>
        <p:nvSpPr>
          <p:cNvPr id="33" name="TextBox 33"/>
          <p:cNvSpPr txBox="1"/>
          <p:nvPr/>
        </p:nvSpPr>
        <p:spPr>
          <a:xfrm>
            <a:off x="3331291" y="6757166"/>
            <a:ext cx="10748078" cy="692784"/>
          </a:xfrm>
          <a:prstGeom prst="rect">
            <a:avLst/>
          </a:prstGeom>
        </p:spPr>
        <p:txBody>
          <a:bodyPr lIns="0" tIns="0" rIns="0" bIns="0" rtlCol="0" anchor="t">
            <a:spAutoFit/>
          </a:bodyPr>
          <a:lstStyle/>
          <a:p>
            <a:pPr algn="l">
              <a:lnSpc>
                <a:spcPts val="4999"/>
              </a:lnSpc>
            </a:pPr>
            <a:r>
              <a:rPr lang="en-US" sz="4999">
                <a:solidFill>
                  <a:srgbClr val="3C2E3D"/>
                </a:solidFill>
                <a:latin typeface="More Sugar Thin"/>
                <a:ea typeface="More Sugar Thin"/>
                <a:cs typeface="More Sugar Thin"/>
                <a:sym typeface="More Sugar Thin"/>
              </a:rPr>
              <a:t>Bildungshaus</a:t>
            </a:r>
          </a:p>
        </p:txBody>
      </p:sp>
      <p:sp>
        <p:nvSpPr>
          <p:cNvPr id="34" name="TextBox 34"/>
          <p:cNvSpPr txBox="1"/>
          <p:nvPr/>
        </p:nvSpPr>
        <p:spPr>
          <a:xfrm>
            <a:off x="3393551" y="4226278"/>
            <a:ext cx="8457602" cy="886461"/>
          </a:xfrm>
          <a:prstGeom prst="rect">
            <a:avLst/>
          </a:prstGeom>
        </p:spPr>
        <p:txBody>
          <a:bodyPr lIns="0" tIns="0" rIns="0" bIns="0" rtlCol="0" anchor="t">
            <a:spAutoFit/>
          </a:bodyPr>
          <a:lstStyle/>
          <a:p>
            <a:pPr algn="l">
              <a:lnSpc>
                <a:spcPts val="6999"/>
              </a:lnSpc>
            </a:pPr>
            <a:r>
              <a:rPr lang="en-US" sz="4999">
                <a:solidFill>
                  <a:srgbClr val="3C2E3D"/>
                </a:solidFill>
                <a:latin typeface="More Sugar Thin"/>
                <a:ea typeface="More Sugar Thin"/>
                <a:cs typeface="More Sugar Thin"/>
                <a:sym typeface="More Sugar Thin"/>
              </a:rPr>
              <a:t>“Schulbereit sein”</a:t>
            </a:r>
          </a:p>
        </p:txBody>
      </p:sp>
      <p:grpSp>
        <p:nvGrpSpPr>
          <p:cNvPr id="35" name="Group 35"/>
          <p:cNvGrpSpPr/>
          <p:nvPr/>
        </p:nvGrpSpPr>
        <p:grpSpPr>
          <a:xfrm>
            <a:off x="3309646" y="1028700"/>
            <a:ext cx="7544606" cy="1651499"/>
            <a:chOff x="0" y="0"/>
            <a:chExt cx="1987057" cy="434963"/>
          </a:xfrm>
        </p:grpSpPr>
        <p:sp>
          <p:nvSpPr>
            <p:cNvPr id="36" name="Freeform 36"/>
            <p:cNvSpPr/>
            <p:nvPr/>
          </p:nvSpPr>
          <p:spPr>
            <a:xfrm>
              <a:off x="0" y="0"/>
              <a:ext cx="1987057" cy="434963"/>
            </a:xfrm>
            <a:custGeom>
              <a:avLst/>
              <a:gdLst/>
              <a:ahLst/>
              <a:cxnLst/>
              <a:rect l="l" t="t" r="r" b="b"/>
              <a:pathLst>
                <a:path w="1987057" h="434963">
                  <a:moveTo>
                    <a:pt x="17445" y="0"/>
                  </a:moveTo>
                  <a:lnTo>
                    <a:pt x="1969612" y="0"/>
                  </a:lnTo>
                  <a:cubicBezTo>
                    <a:pt x="1979246" y="0"/>
                    <a:pt x="1987057" y="7810"/>
                    <a:pt x="1987057" y="17445"/>
                  </a:cubicBezTo>
                  <a:lnTo>
                    <a:pt x="1987057" y="417518"/>
                  </a:lnTo>
                  <a:cubicBezTo>
                    <a:pt x="1987057" y="427152"/>
                    <a:pt x="1979246" y="434963"/>
                    <a:pt x="1969612" y="434963"/>
                  </a:cubicBezTo>
                  <a:lnTo>
                    <a:pt x="17445" y="434963"/>
                  </a:lnTo>
                  <a:cubicBezTo>
                    <a:pt x="7810" y="434963"/>
                    <a:pt x="0" y="427152"/>
                    <a:pt x="0" y="417518"/>
                  </a:cubicBezTo>
                  <a:lnTo>
                    <a:pt x="0" y="17445"/>
                  </a:lnTo>
                  <a:cubicBezTo>
                    <a:pt x="0" y="7810"/>
                    <a:pt x="7810" y="0"/>
                    <a:pt x="17445" y="0"/>
                  </a:cubicBezTo>
                  <a:close/>
                </a:path>
              </a:pathLst>
            </a:custGeom>
            <a:solidFill>
              <a:srgbClr val="FEAB82"/>
            </a:solidFill>
          </p:spPr>
        </p:sp>
        <p:sp>
          <p:nvSpPr>
            <p:cNvPr id="37" name="TextBox 37"/>
            <p:cNvSpPr txBox="1"/>
            <p:nvPr/>
          </p:nvSpPr>
          <p:spPr>
            <a:xfrm>
              <a:off x="0" y="-38100"/>
              <a:ext cx="1987057" cy="473063"/>
            </a:xfrm>
            <a:prstGeom prst="rect">
              <a:avLst/>
            </a:prstGeom>
          </p:spPr>
          <p:txBody>
            <a:bodyPr lIns="50800" tIns="50800" rIns="50800" bIns="50800" rtlCol="0" anchor="ctr"/>
            <a:lstStyle/>
            <a:p>
              <a:pPr algn="ctr">
                <a:lnSpc>
                  <a:spcPts val="2659"/>
                </a:lnSpc>
              </a:pPr>
              <a:endParaRPr/>
            </a:p>
          </p:txBody>
        </p:sp>
      </p:grpSp>
      <p:sp>
        <p:nvSpPr>
          <p:cNvPr id="38" name="TextBox 38"/>
          <p:cNvSpPr txBox="1"/>
          <p:nvPr/>
        </p:nvSpPr>
        <p:spPr>
          <a:xfrm>
            <a:off x="3957738" y="1265192"/>
            <a:ext cx="6248422" cy="1193800"/>
          </a:xfrm>
          <a:prstGeom prst="rect">
            <a:avLst/>
          </a:prstGeom>
        </p:spPr>
        <p:txBody>
          <a:bodyPr lIns="0" tIns="0" rIns="0" bIns="0" rtlCol="0" anchor="t">
            <a:spAutoFit/>
          </a:bodyPr>
          <a:lstStyle/>
          <a:p>
            <a:pPr algn="l">
              <a:lnSpc>
                <a:spcPts val="9799"/>
              </a:lnSpc>
            </a:pPr>
            <a:r>
              <a:rPr lang="en-US" sz="6999">
                <a:solidFill>
                  <a:srgbClr val="3C2E3D"/>
                </a:solidFill>
                <a:latin typeface="More Sugar"/>
                <a:ea typeface="More Sugar"/>
                <a:cs typeface="More Sugar"/>
                <a:sym typeface="More Sugar"/>
              </a:rPr>
              <a:t>Informationen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4">
              <a:alphaModFix amt="25000"/>
              <a:extLst>
                <a:ext uri="{96DAC541-7B7A-43D3-8B79-37D633B846F1}">
                  <asvg:svgBlip xmlns="" xmlns:asvg="http://schemas.microsoft.com/office/drawing/2016/SVG/main" r:embed="rId5"/>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4">
              <a:alphaModFix amt="25000"/>
              <a:extLst>
                <a:ext uri="{96DAC541-7B7A-43D3-8B79-37D633B846F1}">
                  <asvg:svgBlip xmlns="" xmlns:asvg="http://schemas.microsoft.com/office/drawing/2016/SVG/main" r:embed="rId5"/>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4">
              <a:alphaModFix amt="25000"/>
              <a:extLst>
                <a:ext uri="{96DAC541-7B7A-43D3-8B79-37D633B846F1}">
                  <asvg:svgBlip xmlns="" xmlns:asvg="http://schemas.microsoft.com/office/drawing/2016/SVG/main" r:embed="rId5"/>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4">
              <a:alphaModFix amt="25000"/>
              <a:extLst>
                <a:ext uri="{96DAC541-7B7A-43D3-8B79-37D633B846F1}">
                  <asvg:svgBlip xmlns="" xmlns:asvg="http://schemas.microsoft.com/office/drawing/2016/SVG/main" r:embed="rId5"/>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4">
              <a:alphaModFix amt="25000"/>
              <a:extLst>
                <a:ext uri="{96DAC541-7B7A-43D3-8B79-37D633B846F1}">
                  <asvg:svgBlip xmlns="" xmlns:asvg="http://schemas.microsoft.com/office/drawing/2016/SVG/main" r:embed="rId5"/>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6">
              <a:extLst>
                <a:ext uri="{96DAC541-7B7A-43D3-8B79-37D633B846F1}">
                  <asvg:svgBlip xmlns="" xmlns:asvg="http://schemas.microsoft.com/office/drawing/2016/SVG/main" r:embed="rId7"/>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8">
              <a:extLst>
                <a:ext uri="{96DAC541-7B7A-43D3-8B79-37D633B846F1}">
                  <asvg:svgBlip xmlns="" xmlns:asvg="http://schemas.microsoft.com/office/drawing/2016/SVG/main" r:embed="rId9"/>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0">
              <a:extLst>
                <a:ext uri="{96DAC541-7B7A-43D3-8B79-37D633B846F1}">
                  <asvg:svgBlip xmlns="" xmlns:asvg="http://schemas.microsoft.com/office/drawing/2016/SVG/main" r:embed="rId11"/>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2">
              <a:extLst>
                <a:ext uri="{96DAC541-7B7A-43D3-8B79-37D633B846F1}">
                  <asvg:svgBlip xmlns="" xmlns:asvg="http://schemas.microsoft.com/office/drawing/2016/SVG/main" r:embed="rId13"/>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4">
              <a:extLst>
                <a:ext uri="{96DAC541-7B7A-43D3-8B79-37D633B846F1}">
                  <asvg:svgBlip xmlns="" xmlns:asvg="http://schemas.microsoft.com/office/drawing/2016/SVG/main" r:embed="rId15"/>
                </a:ext>
              </a:extLst>
            </a:blip>
            <a:stretch>
              <a:fillRect/>
            </a:stretch>
          </a:blipFill>
        </p:spPr>
      </p:sp>
      <p:grpSp>
        <p:nvGrpSpPr>
          <p:cNvPr id="19" name="Group 19"/>
          <p:cNvGrpSpPr/>
          <p:nvPr/>
        </p:nvGrpSpPr>
        <p:grpSpPr>
          <a:xfrm>
            <a:off x="1185326" y="561269"/>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6"/>
            <a:stretch>
              <a:fillRect/>
            </a:stretch>
          </a:blipFill>
        </p:spPr>
      </p:sp>
      <p:grpSp>
        <p:nvGrpSpPr>
          <p:cNvPr id="23" name="Group 23"/>
          <p:cNvGrpSpPr/>
          <p:nvPr/>
        </p:nvGrpSpPr>
        <p:grpSpPr>
          <a:xfrm>
            <a:off x="5040668" y="1928767"/>
            <a:ext cx="8526559" cy="6727366"/>
            <a:chOff x="0" y="0"/>
            <a:chExt cx="1013919" cy="799972"/>
          </a:xfrm>
        </p:grpSpPr>
        <p:sp>
          <p:nvSpPr>
            <p:cNvPr id="24" name="Freeform 24"/>
            <p:cNvSpPr/>
            <p:nvPr/>
          </p:nvSpPr>
          <p:spPr>
            <a:xfrm>
              <a:off x="0" y="0"/>
              <a:ext cx="1013919" cy="799972"/>
            </a:xfrm>
            <a:custGeom>
              <a:avLst/>
              <a:gdLst/>
              <a:ahLst/>
              <a:cxnLst/>
              <a:rect l="l" t="t" r="r" b="b"/>
              <a:pathLst>
                <a:path w="1013919" h="799972">
                  <a:moveTo>
                    <a:pt x="0" y="0"/>
                  </a:moveTo>
                  <a:lnTo>
                    <a:pt x="1013919" y="0"/>
                  </a:lnTo>
                  <a:lnTo>
                    <a:pt x="1013919" y="799972"/>
                  </a:lnTo>
                  <a:lnTo>
                    <a:pt x="0" y="799972"/>
                  </a:lnTo>
                  <a:close/>
                </a:path>
              </a:pathLst>
            </a:custGeom>
            <a:solidFill>
              <a:srgbClr val="3C2E3D">
                <a:alpha val="24706"/>
              </a:srgbClr>
            </a:solidFill>
            <a:ln cap="sq">
              <a:noFill/>
              <a:prstDash val="solid"/>
              <a:miter/>
            </a:ln>
          </p:spPr>
        </p:sp>
        <p:sp>
          <p:nvSpPr>
            <p:cNvPr id="25" name="TextBox 25"/>
            <p:cNvSpPr txBox="1"/>
            <p:nvPr/>
          </p:nvSpPr>
          <p:spPr>
            <a:xfrm>
              <a:off x="0" y="-38100"/>
              <a:ext cx="1013919" cy="838072"/>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6" name="Group 26"/>
          <p:cNvGrpSpPr/>
          <p:nvPr/>
        </p:nvGrpSpPr>
        <p:grpSpPr>
          <a:xfrm>
            <a:off x="4835719" y="772898"/>
            <a:ext cx="8616561" cy="3196166"/>
            <a:chOff x="0" y="0"/>
            <a:chExt cx="1024622" cy="380066"/>
          </a:xfrm>
        </p:grpSpPr>
        <p:sp>
          <p:nvSpPr>
            <p:cNvPr id="27" name="Freeform 27"/>
            <p:cNvSpPr/>
            <p:nvPr/>
          </p:nvSpPr>
          <p:spPr>
            <a:xfrm>
              <a:off x="0" y="0"/>
              <a:ext cx="1024622" cy="380066"/>
            </a:xfrm>
            <a:custGeom>
              <a:avLst/>
              <a:gdLst/>
              <a:ahLst/>
              <a:cxnLst/>
              <a:rect l="l" t="t" r="r" b="b"/>
              <a:pathLst>
                <a:path w="1024622" h="380066">
                  <a:moveTo>
                    <a:pt x="0" y="0"/>
                  </a:moveTo>
                  <a:lnTo>
                    <a:pt x="1024622" y="0"/>
                  </a:lnTo>
                  <a:lnTo>
                    <a:pt x="1024622" y="380066"/>
                  </a:lnTo>
                  <a:lnTo>
                    <a:pt x="0" y="380066"/>
                  </a:lnTo>
                  <a:close/>
                </a:path>
              </a:pathLst>
            </a:custGeom>
            <a:solidFill>
              <a:srgbClr val="BEEDE1"/>
            </a:solidFill>
            <a:ln cap="sq">
              <a:noFill/>
              <a:prstDash val="solid"/>
              <a:miter/>
            </a:ln>
          </p:spPr>
        </p:sp>
        <p:sp>
          <p:nvSpPr>
            <p:cNvPr id="28" name="TextBox 28"/>
            <p:cNvSpPr txBox="1"/>
            <p:nvPr/>
          </p:nvSpPr>
          <p:spPr>
            <a:xfrm>
              <a:off x="0" y="-38100"/>
              <a:ext cx="1024622" cy="418166"/>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9" name="TextBox 29"/>
          <p:cNvSpPr txBox="1"/>
          <p:nvPr/>
        </p:nvSpPr>
        <p:spPr>
          <a:xfrm>
            <a:off x="5453803" y="791295"/>
            <a:ext cx="7263973" cy="3177769"/>
          </a:xfrm>
          <a:prstGeom prst="rect">
            <a:avLst/>
          </a:prstGeom>
        </p:spPr>
        <p:txBody>
          <a:bodyPr lIns="0" tIns="0" rIns="0" bIns="0" rtlCol="0" anchor="t">
            <a:spAutoFit/>
          </a:bodyPr>
          <a:lstStyle/>
          <a:p>
            <a:pPr algn="ctr">
              <a:lnSpc>
                <a:spcPts val="12797"/>
              </a:lnSpc>
            </a:pPr>
            <a:r>
              <a:rPr lang="en-US" sz="9141">
                <a:solidFill>
                  <a:srgbClr val="3C2E3D"/>
                </a:solidFill>
                <a:latin typeface="More Sugar"/>
                <a:ea typeface="More Sugar"/>
                <a:cs typeface="More Sugar"/>
                <a:sym typeface="More Sugar"/>
              </a:rPr>
              <a:t>Grundschule Sulzgries</a:t>
            </a:r>
          </a:p>
        </p:txBody>
      </p:sp>
      <p:sp>
        <p:nvSpPr>
          <p:cNvPr id="30" name="Freeform 30"/>
          <p:cNvSpPr/>
          <p:nvPr/>
        </p:nvSpPr>
        <p:spPr>
          <a:xfrm rot="-2869965">
            <a:off x="4164474" y="2812048"/>
            <a:ext cx="1342491" cy="1324132"/>
          </a:xfrm>
          <a:custGeom>
            <a:avLst/>
            <a:gdLst/>
            <a:ahLst/>
            <a:cxnLst/>
            <a:rect l="l" t="t" r="r" b="b"/>
            <a:pathLst>
              <a:path w="1342491" h="1324132">
                <a:moveTo>
                  <a:pt x="0" y="0"/>
                </a:moveTo>
                <a:lnTo>
                  <a:pt x="1342491" y="0"/>
                </a:lnTo>
                <a:lnTo>
                  <a:pt x="1342491" y="1324132"/>
                </a:lnTo>
                <a:lnTo>
                  <a:pt x="0" y="1324132"/>
                </a:lnTo>
                <a:lnTo>
                  <a:pt x="0" y="0"/>
                </a:lnTo>
                <a:close/>
              </a:path>
            </a:pathLst>
          </a:custGeom>
          <a:blipFill>
            <a:blip r:embed="rId17">
              <a:extLst>
                <a:ext uri="{96DAC541-7B7A-43D3-8B79-37D633B846F1}">
                  <asvg:svgBlip xmlns="" xmlns:asvg="http://schemas.microsoft.com/office/drawing/2016/SVG/main" r:embed="rId18"/>
                </a:ext>
              </a:extLst>
            </a:blip>
            <a:stretch>
              <a:fillRect/>
            </a:stretch>
          </a:blipFill>
        </p:spPr>
      </p:sp>
      <p:sp>
        <p:nvSpPr>
          <p:cNvPr id="31" name="Freeform 31"/>
          <p:cNvSpPr/>
          <p:nvPr/>
        </p:nvSpPr>
        <p:spPr>
          <a:xfrm rot="1063743">
            <a:off x="2599734" y="-131425"/>
            <a:ext cx="1697838" cy="1674620"/>
          </a:xfrm>
          <a:custGeom>
            <a:avLst/>
            <a:gdLst/>
            <a:ahLst/>
            <a:cxnLst/>
            <a:rect l="l" t="t" r="r" b="b"/>
            <a:pathLst>
              <a:path w="1697838" h="1674620">
                <a:moveTo>
                  <a:pt x="0" y="0"/>
                </a:moveTo>
                <a:lnTo>
                  <a:pt x="1697838" y="0"/>
                </a:lnTo>
                <a:lnTo>
                  <a:pt x="1697838" y="1674620"/>
                </a:lnTo>
                <a:lnTo>
                  <a:pt x="0" y="1674620"/>
                </a:lnTo>
                <a:lnTo>
                  <a:pt x="0" y="0"/>
                </a:lnTo>
                <a:close/>
              </a:path>
            </a:pathLst>
          </a:custGeom>
          <a:blipFill>
            <a:blip r:embed="rId19">
              <a:extLst>
                <a:ext uri="{96DAC541-7B7A-43D3-8B79-37D633B846F1}">
                  <asvg:svgBlip xmlns="" xmlns:asvg="http://schemas.microsoft.com/office/drawing/2016/SVG/main" r:embed="rId20"/>
                </a:ext>
              </a:extLst>
            </a:blip>
            <a:stretch>
              <a:fillRect/>
            </a:stretch>
          </a:blipFill>
        </p:spPr>
      </p:sp>
      <p:sp>
        <p:nvSpPr>
          <p:cNvPr id="32" name="Freeform 32"/>
          <p:cNvSpPr/>
          <p:nvPr/>
        </p:nvSpPr>
        <p:spPr>
          <a:xfrm rot="1063743">
            <a:off x="9070910" y="6192186"/>
            <a:ext cx="660076" cy="651049"/>
          </a:xfrm>
          <a:custGeom>
            <a:avLst/>
            <a:gdLst/>
            <a:ahLst/>
            <a:cxnLst/>
            <a:rect l="l" t="t" r="r" b="b"/>
            <a:pathLst>
              <a:path w="660076" h="651049">
                <a:moveTo>
                  <a:pt x="0" y="0"/>
                </a:moveTo>
                <a:lnTo>
                  <a:pt x="660076" y="0"/>
                </a:lnTo>
                <a:lnTo>
                  <a:pt x="660076" y="651049"/>
                </a:lnTo>
                <a:lnTo>
                  <a:pt x="0" y="651049"/>
                </a:lnTo>
                <a:lnTo>
                  <a:pt x="0" y="0"/>
                </a:lnTo>
                <a:close/>
              </a:path>
            </a:pathLst>
          </a:custGeom>
          <a:blipFill>
            <a:blip r:embed="rId19">
              <a:extLst>
                <a:ext uri="{96DAC541-7B7A-43D3-8B79-37D633B846F1}">
                  <asvg:svgBlip xmlns="" xmlns:asvg="http://schemas.microsoft.com/office/drawing/2016/SVG/main" r:embed="rId20"/>
                </a:ext>
              </a:extLst>
            </a:blip>
            <a:stretch>
              <a:fillRect/>
            </a:stretch>
          </a:blipFill>
        </p:spPr>
      </p:sp>
      <p:sp>
        <p:nvSpPr>
          <p:cNvPr id="33" name="Freeform 33"/>
          <p:cNvSpPr/>
          <p:nvPr/>
        </p:nvSpPr>
        <p:spPr>
          <a:xfrm rot="1292469">
            <a:off x="12908572" y="1246487"/>
            <a:ext cx="1317310" cy="1317310"/>
          </a:xfrm>
          <a:custGeom>
            <a:avLst/>
            <a:gdLst/>
            <a:ahLst/>
            <a:cxnLst/>
            <a:rect l="l" t="t" r="r" b="b"/>
            <a:pathLst>
              <a:path w="1317310" h="1317310">
                <a:moveTo>
                  <a:pt x="0" y="0"/>
                </a:moveTo>
                <a:lnTo>
                  <a:pt x="1317310" y="0"/>
                </a:lnTo>
                <a:lnTo>
                  <a:pt x="1317310" y="1317309"/>
                </a:lnTo>
                <a:lnTo>
                  <a:pt x="0" y="1317309"/>
                </a:lnTo>
                <a:lnTo>
                  <a:pt x="0" y="0"/>
                </a:lnTo>
                <a:close/>
              </a:path>
            </a:pathLst>
          </a:custGeom>
          <a:blipFill>
            <a:blip r:embed="rId21">
              <a:extLst>
                <a:ext uri="{96DAC541-7B7A-43D3-8B79-37D633B846F1}">
                  <asvg:svgBlip xmlns="" xmlns:asvg="http://schemas.microsoft.com/office/drawing/2016/SVG/main" r:embed="rId22"/>
                </a:ext>
              </a:extLst>
            </a:blip>
            <a:stretch>
              <a:fillRect/>
            </a:stretch>
          </a:blipFill>
        </p:spPr>
      </p:sp>
      <p:graphicFrame>
        <p:nvGraphicFramePr>
          <p:cNvPr id="34" name="Object 34"/>
          <p:cNvGraphicFramePr/>
          <p:nvPr/>
        </p:nvGraphicFramePr>
        <p:xfrm>
          <a:off x="0" y="0"/>
          <a:ext cx="1257300" cy="838200"/>
        </p:xfrm>
        <a:graphic>
          <a:graphicData uri="http://schemas.openxmlformats.org/presentationml/2006/ole">
            <mc:AlternateContent xmlns:mc="http://schemas.openxmlformats.org/markup-compatibility/2006">
              <mc:Choice xmlns:v="urn:schemas-microsoft-com:vml" Requires="v">
                <p:oleObj spid="_x0000_s1039" name="Worksheet" r:id="rId23" imgW="1498600" imgH="1079500" progId="Excel.Sheet.12">
                  <p:embed/>
                </p:oleObj>
              </mc:Choice>
              <mc:Fallback>
                <p:oleObj name="Worksheet" r:id="rId23" imgW="1498600" imgH="1079500" progId="Excel.Sheet.12">
                  <p:embed/>
                  <p:pic>
                    <p:nvPicPr>
                      <p:cNvPr id="0" name=""/>
                      <p:cNvPicPr/>
                      <p:nvPr/>
                    </p:nvPicPr>
                    <p:blipFill>
                      <a:blip r:embed="rId24"/>
                      <a:stretch>
                        <a:fillRect/>
                      </a:stretch>
                    </p:blipFill>
                    <p:spPr>
                      <a:xfrm>
                        <a:off x="0" y="0"/>
                        <a:ext cx="1257300" cy="838200"/>
                      </a:xfrm>
                      <a:prstGeom prst="rect">
                        <a:avLst/>
                      </a:prstGeom>
                    </p:spPr>
                  </p:pic>
                </p:oleObj>
              </mc:Fallback>
            </mc:AlternateContent>
          </a:graphicData>
        </a:graphic>
      </p:graphicFrame>
      <p:sp>
        <p:nvSpPr>
          <p:cNvPr id="35" name="Freeform 35"/>
          <p:cNvSpPr/>
          <p:nvPr/>
        </p:nvSpPr>
        <p:spPr>
          <a:xfrm>
            <a:off x="2159259" y="4315696"/>
            <a:ext cx="6705790" cy="5029342"/>
          </a:xfrm>
          <a:custGeom>
            <a:avLst/>
            <a:gdLst/>
            <a:ahLst/>
            <a:cxnLst/>
            <a:rect l="l" t="t" r="r" b="b"/>
            <a:pathLst>
              <a:path w="6705790" h="5029342">
                <a:moveTo>
                  <a:pt x="0" y="0"/>
                </a:moveTo>
                <a:lnTo>
                  <a:pt x="6705789" y="0"/>
                </a:lnTo>
                <a:lnTo>
                  <a:pt x="6705789" y="5029342"/>
                </a:lnTo>
                <a:lnTo>
                  <a:pt x="0" y="5029342"/>
                </a:lnTo>
                <a:lnTo>
                  <a:pt x="0" y="0"/>
                </a:lnTo>
                <a:close/>
              </a:path>
            </a:pathLst>
          </a:custGeom>
          <a:blipFill>
            <a:blip r:embed="rId25"/>
            <a:stretch>
              <a:fillRect/>
            </a:stretch>
          </a:blipFill>
        </p:spPr>
      </p:sp>
      <p:sp>
        <p:nvSpPr>
          <p:cNvPr id="36" name="Freeform 36"/>
          <p:cNvSpPr/>
          <p:nvPr/>
        </p:nvSpPr>
        <p:spPr>
          <a:xfrm rot="-999576">
            <a:off x="3418668" y="3634358"/>
            <a:ext cx="951462" cy="938451"/>
          </a:xfrm>
          <a:custGeom>
            <a:avLst/>
            <a:gdLst/>
            <a:ahLst/>
            <a:cxnLst/>
            <a:rect l="l" t="t" r="r" b="b"/>
            <a:pathLst>
              <a:path w="951462" h="938451">
                <a:moveTo>
                  <a:pt x="0" y="0"/>
                </a:moveTo>
                <a:lnTo>
                  <a:pt x="951462" y="0"/>
                </a:lnTo>
                <a:lnTo>
                  <a:pt x="951462" y="938450"/>
                </a:lnTo>
                <a:lnTo>
                  <a:pt x="0" y="938450"/>
                </a:lnTo>
                <a:lnTo>
                  <a:pt x="0" y="0"/>
                </a:lnTo>
                <a:close/>
              </a:path>
            </a:pathLst>
          </a:custGeom>
          <a:blipFill>
            <a:blip r:embed="rId17">
              <a:extLst>
                <a:ext uri="{96DAC541-7B7A-43D3-8B79-37D633B846F1}">
                  <asvg:svgBlip xmlns="" xmlns:asvg="http://schemas.microsoft.com/office/drawing/2016/SVG/main" r:embed="rId18"/>
                </a:ext>
              </a:extLst>
            </a:blip>
            <a:stretch>
              <a:fillRect/>
            </a:stretch>
          </a:blipFill>
        </p:spPr>
      </p:sp>
      <p:sp>
        <p:nvSpPr>
          <p:cNvPr id="37" name="Freeform 37"/>
          <p:cNvSpPr/>
          <p:nvPr/>
        </p:nvSpPr>
        <p:spPr>
          <a:xfrm>
            <a:off x="9936847" y="4190520"/>
            <a:ext cx="6872690" cy="5154518"/>
          </a:xfrm>
          <a:custGeom>
            <a:avLst/>
            <a:gdLst/>
            <a:ahLst/>
            <a:cxnLst/>
            <a:rect l="l" t="t" r="r" b="b"/>
            <a:pathLst>
              <a:path w="6872690" h="5154518">
                <a:moveTo>
                  <a:pt x="0" y="0"/>
                </a:moveTo>
                <a:lnTo>
                  <a:pt x="6872690" y="0"/>
                </a:lnTo>
                <a:lnTo>
                  <a:pt x="6872690" y="5154518"/>
                </a:lnTo>
                <a:lnTo>
                  <a:pt x="0" y="5154518"/>
                </a:lnTo>
                <a:lnTo>
                  <a:pt x="0" y="0"/>
                </a:lnTo>
                <a:close/>
              </a:path>
            </a:pathLst>
          </a:custGeom>
          <a:blipFill>
            <a:blip r:embed="rId26"/>
            <a:stretch>
              <a:fillRect/>
            </a:stretch>
          </a:blipFill>
        </p:spPr>
      </p:sp>
      <p:sp>
        <p:nvSpPr>
          <p:cNvPr id="38" name="Freeform 38"/>
          <p:cNvSpPr/>
          <p:nvPr/>
        </p:nvSpPr>
        <p:spPr>
          <a:xfrm rot="734499">
            <a:off x="14795727" y="8657554"/>
            <a:ext cx="988020" cy="974509"/>
          </a:xfrm>
          <a:custGeom>
            <a:avLst/>
            <a:gdLst/>
            <a:ahLst/>
            <a:cxnLst/>
            <a:rect l="l" t="t" r="r" b="b"/>
            <a:pathLst>
              <a:path w="988020" h="974509">
                <a:moveTo>
                  <a:pt x="0" y="0"/>
                </a:moveTo>
                <a:lnTo>
                  <a:pt x="988021" y="0"/>
                </a:lnTo>
                <a:lnTo>
                  <a:pt x="988021" y="974509"/>
                </a:lnTo>
                <a:lnTo>
                  <a:pt x="0" y="974509"/>
                </a:lnTo>
                <a:lnTo>
                  <a:pt x="0" y="0"/>
                </a:lnTo>
                <a:close/>
              </a:path>
            </a:pathLst>
          </a:custGeom>
          <a:blipFill>
            <a:blip r:embed="rId19">
              <a:extLst>
                <a:ext uri="{96DAC541-7B7A-43D3-8B79-37D633B846F1}">
                  <asvg:svgBlip xmlns="" xmlns:asvg="http://schemas.microsoft.com/office/drawing/2016/SVG/main" r:embed="rId20"/>
                </a:ext>
              </a:extLst>
            </a:blip>
            <a:stretch>
              <a:fillRect/>
            </a:stretch>
          </a:blipFill>
        </p:spPr>
      </p:sp>
      <p:sp>
        <p:nvSpPr>
          <p:cNvPr id="39" name="Freeform 39"/>
          <p:cNvSpPr/>
          <p:nvPr/>
        </p:nvSpPr>
        <p:spPr>
          <a:xfrm rot="-2869965">
            <a:off x="14892189" y="861876"/>
            <a:ext cx="1342491" cy="1324132"/>
          </a:xfrm>
          <a:custGeom>
            <a:avLst/>
            <a:gdLst/>
            <a:ahLst/>
            <a:cxnLst/>
            <a:rect l="l" t="t" r="r" b="b"/>
            <a:pathLst>
              <a:path w="1342491" h="1324132">
                <a:moveTo>
                  <a:pt x="0" y="0"/>
                </a:moveTo>
                <a:lnTo>
                  <a:pt x="1342490" y="0"/>
                </a:lnTo>
                <a:lnTo>
                  <a:pt x="1342490" y="1324132"/>
                </a:lnTo>
                <a:lnTo>
                  <a:pt x="0" y="1324132"/>
                </a:lnTo>
                <a:lnTo>
                  <a:pt x="0" y="0"/>
                </a:lnTo>
                <a:close/>
              </a:path>
            </a:pathLst>
          </a:custGeom>
          <a:blipFill>
            <a:blip r:embed="rId17">
              <a:extLst>
                <a:ext uri="{96DAC541-7B7A-43D3-8B79-37D633B846F1}">
                  <asvg:svgBlip xmlns="" xmlns:asvg="http://schemas.microsoft.com/office/drawing/2016/SVG/main" r:embed="rId18"/>
                </a:ext>
              </a:extLst>
            </a:blip>
            <a:stretch>
              <a:fillRect/>
            </a:stretch>
          </a:blipFill>
        </p:spPr>
      </p:sp>
      <p:sp>
        <p:nvSpPr>
          <p:cNvPr id="40" name="Freeform 40"/>
          <p:cNvSpPr/>
          <p:nvPr/>
        </p:nvSpPr>
        <p:spPr>
          <a:xfrm rot="-999576">
            <a:off x="1909346" y="8875812"/>
            <a:ext cx="951462" cy="938451"/>
          </a:xfrm>
          <a:custGeom>
            <a:avLst/>
            <a:gdLst/>
            <a:ahLst/>
            <a:cxnLst/>
            <a:rect l="l" t="t" r="r" b="b"/>
            <a:pathLst>
              <a:path w="951462" h="938451">
                <a:moveTo>
                  <a:pt x="0" y="0"/>
                </a:moveTo>
                <a:lnTo>
                  <a:pt x="951462" y="0"/>
                </a:lnTo>
                <a:lnTo>
                  <a:pt x="951462" y="938451"/>
                </a:lnTo>
                <a:lnTo>
                  <a:pt x="0" y="938451"/>
                </a:lnTo>
                <a:lnTo>
                  <a:pt x="0" y="0"/>
                </a:lnTo>
                <a:close/>
              </a:path>
            </a:pathLst>
          </a:custGeom>
          <a:blipFill>
            <a:blip r:embed="rId17">
              <a:extLst>
                <a:ext uri="{96DAC541-7B7A-43D3-8B79-37D633B846F1}">
                  <asvg:svgBlip xmlns="" xmlns:asvg="http://schemas.microsoft.com/office/drawing/2016/SVG/main" r:embed="rId18"/>
                </a:ext>
              </a:extLst>
            </a:blip>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185326" y="561269"/>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grpSp>
        <p:nvGrpSpPr>
          <p:cNvPr id="23" name="Group 23"/>
          <p:cNvGrpSpPr/>
          <p:nvPr/>
        </p:nvGrpSpPr>
        <p:grpSpPr>
          <a:xfrm>
            <a:off x="3719454" y="1849437"/>
            <a:ext cx="8526559" cy="6727366"/>
            <a:chOff x="0" y="0"/>
            <a:chExt cx="1013919" cy="799972"/>
          </a:xfrm>
        </p:grpSpPr>
        <p:sp>
          <p:nvSpPr>
            <p:cNvPr id="24" name="Freeform 24"/>
            <p:cNvSpPr/>
            <p:nvPr/>
          </p:nvSpPr>
          <p:spPr>
            <a:xfrm>
              <a:off x="0" y="0"/>
              <a:ext cx="1013919" cy="799972"/>
            </a:xfrm>
            <a:custGeom>
              <a:avLst/>
              <a:gdLst/>
              <a:ahLst/>
              <a:cxnLst/>
              <a:rect l="l" t="t" r="r" b="b"/>
              <a:pathLst>
                <a:path w="1013919" h="799972">
                  <a:moveTo>
                    <a:pt x="0" y="0"/>
                  </a:moveTo>
                  <a:lnTo>
                    <a:pt x="1013919" y="0"/>
                  </a:lnTo>
                  <a:lnTo>
                    <a:pt x="1013919" y="799972"/>
                  </a:lnTo>
                  <a:lnTo>
                    <a:pt x="0" y="799972"/>
                  </a:lnTo>
                  <a:close/>
                </a:path>
              </a:pathLst>
            </a:custGeom>
            <a:solidFill>
              <a:srgbClr val="3C2E3D">
                <a:alpha val="24706"/>
              </a:srgbClr>
            </a:solidFill>
            <a:ln cap="sq">
              <a:noFill/>
              <a:prstDash val="solid"/>
              <a:miter/>
            </a:ln>
          </p:spPr>
        </p:sp>
        <p:sp>
          <p:nvSpPr>
            <p:cNvPr id="25" name="TextBox 25"/>
            <p:cNvSpPr txBox="1"/>
            <p:nvPr/>
          </p:nvSpPr>
          <p:spPr>
            <a:xfrm>
              <a:off x="0" y="-38100"/>
              <a:ext cx="1013919" cy="838072"/>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6" name="Group 26"/>
          <p:cNvGrpSpPr/>
          <p:nvPr/>
        </p:nvGrpSpPr>
        <p:grpSpPr>
          <a:xfrm>
            <a:off x="4273239" y="2099227"/>
            <a:ext cx="8853668" cy="7245811"/>
            <a:chOff x="0" y="0"/>
            <a:chExt cx="1052817" cy="861622"/>
          </a:xfrm>
        </p:grpSpPr>
        <p:sp>
          <p:nvSpPr>
            <p:cNvPr id="27" name="Freeform 27"/>
            <p:cNvSpPr/>
            <p:nvPr/>
          </p:nvSpPr>
          <p:spPr>
            <a:xfrm>
              <a:off x="0" y="0"/>
              <a:ext cx="1052817" cy="861622"/>
            </a:xfrm>
            <a:custGeom>
              <a:avLst/>
              <a:gdLst/>
              <a:ahLst/>
              <a:cxnLst/>
              <a:rect l="l" t="t" r="r" b="b"/>
              <a:pathLst>
                <a:path w="1052817" h="861622">
                  <a:moveTo>
                    <a:pt x="0" y="0"/>
                  </a:moveTo>
                  <a:lnTo>
                    <a:pt x="1052817" y="0"/>
                  </a:lnTo>
                  <a:lnTo>
                    <a:pt x="1052817" y="861622"/>
                  </a:lnTo>
                  <a:lnTo>
                    <a:pt x="0" y="861622"/>
                  </a:lnTo>
                  <a:close/>
                </a:path>
              </a:pathLst>
            </a:custGeom>
            <a:solidFill>
              <a:srgbClr val="BEEDE1"/>
            </a:solidFill>
            <a:ln cap="sq">
              <a:noFill/>
              <a:prstDash val="solid"/>
              <a:miter/>
            </a:ln>
          </p:spPr>
        </p:sp>
        <p:sp>
          <p:nvSpPr>
            <p:cNvPr id="28" name="TextBox 28"/>
            <p:cNvSpPr txBox="1"/>
            <p:nvPr/>
          </p:nvSpPr>
          <p:spPr>
            <a:xfrm>
              <a:off x="0" y="-38100"/>
              <a:ext cx="1052817" cy="899722"/>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9" name="TextBox 29"/>
          <p:cNvSpPr txBox="1"/>
          <p:nvPr/>
        </p:nvSpPr>
        <p:spPr>
          <a:xfrm>
            <a:off x="4529848" y="2019965"/>
            <a:ext cx="7901658" cy="8354533"/>
          </a:xfrm>
          <a:prstGeom prst="rect">
            <a:avLst/>
          </a:prstGeom>
        </p:spPr>
        <p:txBody>
          <a:bodyPr lIns="0" tIns="0" rIns="0" bIns="0" rtlCol="0" anchor="t">
            <a:spAutoFit/>
          </a:bodyPr>
          <a:lstStyle/>
          <a:p>
            <a:pPr algn="ctr">
              <a:lnSpc>
                <a:spcPts val="6763"/>
              </a:lnSpc>
            </a:pPr>
            <a:r>
              <a:rPr lang="en-US" sz="4831" dirty="0">
                <a:solidFill>
                  <a:srgbClr val="3C2E3D"/>
                </a:solidFill>
                <a:latin typeface="More Sugar"/>
                <a:ea typeface="More Sugar"/>
                <a:cs typeface="More Sugar"/>
                <a:sym typeface="More Sugar"/>
              </a:rPr>
              <a:t>Das </a:t>
            </a:r>
            <a:r>
              <a:rPr lang="en-US" sz="4831" dirty="0" err="1">
                <a:solidFill>
                  <a:srgbClr val="3C2E3D"/>
                </a:solidFill>
                <a:latin typeface="More Sugar"/>
                <a:ea typeface="More Sugar"/>
                <a:cs typeface="More Sugar"/>
                <a:sym typeface="More Sugar"/>
              </a:rPr>
              <a:t>sind</a:t>
            </a:r>
            <a:r>
              <a:rPr lang="en-US" sz="4831" dirty="0">
                <a:solidFill>
                  <a:srgbClr val="3C2E3D"/>
                </a:solidFill>
                <a:latin typeface="More Sugar"/>
                <a:ea typeface="More Sugar"/>
                <a:cs typeface="More Sugar"/>
                <a:sym typeface="More Sugar"/>
              </a:rPr>
              <a:t> </a:t>
            </a:r>
            <a:r>
              <a:rPr lang="en-US" sz="4831" dirty="0" err="1">
                <a:solidFill>
                  <a:srgbClr val="3C2E3D"/>
                </a:solidFill>
                <a:latin typeface="More Sugar"/>
                <a:ea typeface="More Sugar"/>
                <a:cs typeface="More Sugar"/>
                <a:sym typeface="More Sugar"/>
              </a:rPr>
              <a:t>wir</a:t>
            </a:r>
            <a:r>
              <a:rPr lang="en-US" sz="4831" dirty="0">
                <a:solidFill>
                  <a:srgbClr val="3C2E3D"/>
                </a:solidFill>
                <a:latin typeface="More Sugar"/>
                <a:ea typeface="More Sugar"/>
                <a:cs typeface="More Sugar"/>
                <a:sym typeface="More Sugar"/>
              </a:rPr>
              <a:t>...</a:t>
            </a:r>
          </a:p>
          <a:p>
            <a:pPr marL="539754" lvl="1" indent="-269877" algn="just">
              <a:lnSpc>
                <a:spcPts val="3500"/>
              </a:lnSpc>
              <a:buFont typeface="Arial"/>
              <a:buChar char="•"/>
            </a:pPr>
            <a:r>
              <a:rPr lang="en-US" sz="2500" dirty="0">
                <a:solidFill>
                  <a:srgbClr val="3C2E3D"/>
                </a:solidFill>
                <a:latin typeface="More Sugar"/>
                <a:ea typeface="More Sugar"/>
                <a:cs typeface="More Sugar"/>
                <a:sym typeface="More Sugar"/>
              </a:rPr>
              <a:t>13 </a:t>
            </a:r>
            <a:r>
              <a:rPr lang="en-US" sz="2500" dirty="0" err="1">
                <a:solidFill>
                  <a:srgbClr val="3C2E3D"/>
                </a:solidFill>
                <a:latin typeface="More Sugar"/>
                <a:ea typeface="More Sugar"/>
                <a:cs typeface="More Sugar"/>
                <a:sym typeface="More Sugar"/>
              </a:rPr>
              <a:t>Klassen</a:t>
            </a:r>
            <a:endParaRPr lang="en-US" sz="2500" dirty="0">
              <a:solidFill>
                <a:srgbClr val="3C2E3D"/>
              </a:solidFill>
              <a:latin typeface="More Sugar"/>
              <a:ea typeface="More Sugar"/>
              <a:cs typeface="More Sugar"/>
              <a:sym typeface="More Sugar"/>
            </a:endParaRPr>
          </a:p>
          <a:p>
            <a:pPr marL="539754" lvl="1" indent="-269877" algn="just">
              <a:lnSpc>
                <a:spcPts val="3500"/>
              </a:lnSpc>
              <a:buFont typeface="Arial"/>
              <a:buChar char="•"/>
            </a:pPr>
            <a:r>
              <a:rPr lang="en-US" sz="2500" dirty="0">
                <a:solidFill>
                  <a:srgbClr val="3C2E3D"/>
                </a:solidFill>
                <a:latin typeface="More Sugar"/>
                <a:ea typeface="More Sugar"/>
                <a:cs typeface="More Sugar"/>
                <a:sym typeface="More Sugar"/>
              </a:rPr>
              <a:t>18 </a:t>
            </a:r>
            <a:r>
              <a:rPr lang="en-US" sz="2500" dirty="0" err="1">
                <a:solidFill>
                  <a:srgbClr val="3C2E3D"/>
                </a:solidFill>
                <a:latin typeface="More Sugar"/>
                <a:ea typeface="More Sugar"/>
                <a:cs typeface="More Sugar"/>
                <a:sym typeface="More Sugar"/>
              </a:rPr>
              <a:t>Lehrerinnen</a:t>
            </a:r>
            <a:endParaRPr lang="en-US" sz="2500" dirty="0">
              <a:solidFill>
                <a:srgbClr val="3C2E3D"/>
              </a:solidFill>
              <a:latin typeface="More Sugar"/>
              <a:ea typeface="More Sugar"/>
              <a:cs typeface="More Sugar"/>
              <a:sym typeface="More Sugar"/>
            </a:endParaRPr>
          </a:p>
          <a:p>
            <a:pPr marL="539754" lvl="1" indent="-269877" algn="just">
              <a:lnSpc>
                <a:spcPts val="3500"/>
              </a:lnSpc>
              <a:buFont typeface="Arial"/>
              <a:buChar char="•"/>
            </a:pPr>
            <a:r>
              <a:rPr lang="en-US" sz="2500" dirty="0" err="1">
                <a:solidFill>
                  <a:srgbClr val="3C2E3D"/>
                </a:solidFill>
                <a:latin typeface="More Sugar"/>
                <a:ea typeface="More Sugar"/>
                <a:cs typeface="More Sugar"/>
                <a:sym typeface="More Sugar"/>
              </a:rPr>
              <a:t>Schulsozialarbeit</a:t>
            </a:r>
            <a:endParaRPr lang="en-US" sz="2500" dirty="0">
              <a:solidFill>
                <a:srgbClr val="3C2E3D"/>
              </a:solidFill>
              <a:latin typeface="More Sugar"/>
              <a:ea typeface="More Sugar"/>
              <a:cs typeface="More Sugar"/>
              <a:sym typeface="More Sugar"/>
            </a:endParaRPr>
          </a:p>
          <a:p>
            <a:pPr marL="539754" lvl="1" indent="-269877" algn="just">
              <a:lnSpc>
                <a:spcPts val="3500"/>
              </a:lnSpc>
              <a:buFont typeface="Arial"/>
              <a:buChar char="•"/>
            </a:pPr>
            <a:r>
              <a:rPr lang="en-US" sz="2500" dirty="0">
                <a:solidFill>
                  <a:srgbClr val="3C2E3D"/>
                </a:solidFill>
                <a:latin typeface="More Sugar"/>
                <a:ea typeface="More Sugar"/>
                <a:cs typeface="More Sugar"/>
                <a:sym typeface="More Sugar"/>
              </a:rPr>
              <a:t>2 </a:t>
            </a:r>
            <a:r>
              <a:rPr lang="en-US" sz="2500" dirty="0" err="1">
                <a:solidFill>
                  <a:srgbClr val="3C2E3D"/>
                </a:solidFill>
                <a:latin typeface="More Sugar"/>
                <a:ea typeface="More Sugar"/>
                <a:cs typeface="More Sugar"/>
                <a:sym typeface="More Sugar"/>
              </a:rPr>
              <a:t>Schulhäuser</a:t>
            </a:r>
            <a:endParaRPr lang="en-US" sz="2500" dirty="0">
              <a:solidFill>
                <a:srgbClr val="3C2E3D"/>
              </a:solidFill>
              <a:latin typeface="More Sugar"/>
              <a:ea typeface="More Sugar"/>
              <a:cs typeface="More Sugar"/>
              <a:sym typeface="More Sugar"/>
            </a:endParaRPr>
          </a:p>
          <a:p>
            <a:pPr marL="539754" lvl="1" indent="-269877" algn="just">
              <a:lnSpc>
                <a:spcPts val="3500"/>
              </a:lnSpc>
              <a:buFont typeface="Arial"/>
              <a:buChar char="•"/>
            </a:pPr>
            <a:r>
              <a:rPr lang="en-US" sz="2500" dirty="0">
                <a:solidFill>
                  <a:srgbClr val="3C2E3D"/>
                </a:solidFill>
                <a:latin typeface="More Sugar"/>
                <a:ea typeface="More Sugar"/>
                <a:cs typeface="More Sugar"/>
                <a:sym typeface="More Sugar"/>
              </a:rPr>
              <a:t>3-fach </a:t>
            </a:r>
            <a:r>
              <a:rPr lang="en-US" sz="2500" dirty="0" err="1">
                <a:solidFill>
                  <a:srgbClr val="3C2E3D"/>
                </a:solidFill>
                <a:latin typeface="More Sugar"/>
                <a:ea typeface="More Sugar"/>
                <a:cs typeface="More Sugar"/>
                <a:sym typeface="More Sugar"/>
              </a:rPr>
              <a:t>Sporthalle</a:t>
            </a:r>
            <a:endParaRPr lang="en-US" sz="2500" dirty="0">
              <a:solidFill>
                <a:srgbClr val="3C2E3D"/>
              </a:solidFill>
              <a:latin typeface="More Sugar"/>
              <a:ea typeface="More Sugar"/>
              <a:cs typeface="More Sugar"/>
              <a:sym typeface="More Sugar"/>
            </a:endParaRPr>
          </a:p>
          <a:p>
            <a:pPr marL="539754" lvl="1" indent="-269877" algn="just">
              <a:lnSpc>
                <a:spcPts val="3500"/>
              </a:lnSpc>
              <a:buFont typeface="Arial"/>
              <a:buChar char="•"/>
            </a:pPr>
            <a:r>
              <a:rPr lang="en-US" sz="2500" dirty="0" err="1">
                <a:solidFill>
                  <a:srgbClr val="3C2E3D"/>
                </a:solidFill>
                <a:latin typeface="More Sugar"/>
                <a:ea typeface="More Sugar"/>
                <a:cs typeface="More Sugar"/>
                <a:sym typeface="More Sugar"/>
              </a:rPr>
              <a:t>Grundschulbetreuung</a:t>
            </a:r>
            <a:endParaRPr lang="en-US" sz="2500" dirty="0">
              <a:solidFill>
                <a:srgbClr val="3C2E3D"/>
              </a:solidFill>
              <a:latin typeface="More Sugar"/>
              <a:ea typeface="More Sugar"/>
              <a:cs typeface="More Sugar"/>
              <a:sym typeface="More Sugar"/>
            </a:endParaRPr>
          </a:p>
          <a:p>
            <a:pPr marL="539754" lvl="1" indent="-269877" algn="just">
              <a:lnSpc>
                <a:spcPts val="3500"/>
              </a:lnSpc>
              <a:buFont typeface="Arial"/>
              <a:buChar char="•"/>
            </a:pPr>
            <a:r>
              <a:rPr lang="en-US" sz="2500" dirty="0">
                <a:solidFill>
                  <a:srgbClr val="3C2E3D"/>
                </a:solidFill>
                <a:latin typeface="More Sugar"/>
                <a:ea typeface="More Sugar"/>
                <a:cs typeface="More Sugar"/>
                <a:sym typeface="More Sugar"/>
              </a:rPr>
              <a:t>Mensa</a:t>
            </a:r>
          </a:p>
          <a:p>
            <a:pPr marL="539754" lvl="1" indent="-269877" algn="just">
              <a:lnSpc>
                <a:spcPts val="3500"/>
              </a:lnSpc>
              <a:buFont typeface="Arial"/>
              <a:buChar char="•"/>
            </a:pPr>
            <a:r>
              <a:rPr lang="en-US" sz="2500" dirty="0" err="1">
                <a:solidFill>
                  <a:srgbClr val="3C2E3D"/>
                </a:solidFill>
                <a:latin typeface="More Sugar"/>
                <a:ea typeface="More Sugar"/>
                <a:cs typeface="More Sugar"/>
                <a:sym typeface="More Sugar"/>
              </a:rPr>
              <a:t>Schulgarten</a:t>
            </a:r>
            <a:endParaRPr lang="en-US" sz="2500" dirty="0">
              <a:solidFill>
                <a:srgbClr val="3C2E3D"/>
              </a:solidFill>
              <a:latin typeface="More Sugar"/>
              <a:ea typeface="More Sugar"/>
              <a:cs typeface="More Sugar"/>
              <a:sym typeface="More Sugar"/>
            </a:endParaRPr>
          </a:p>
          <a:p>
            <a:pPr marL="539754" lvl="1" indent="-269877" algn="just">
              <a:lnSpc>
                <a:spcPts val="3500"/>
              </a:lnSpc>
              <a:buFont typeface="Arial"/>
              <a:buChar char="•"/>
            </a:pPr>
            <a:r>
              <a:rPr lang="en-US" sz="2500" dirty="0" err="1">
                <a:solidFill>
                  <a:srgbClr val="3C2E3D"/>
                </a:solidFill>
                <a:latin typeface="More Sugar"/>
                <a:ea typeface="More Sugar"/>
                <a:cs typeface="More Sugar"/>
                <a:sym typeface="More Sugar"/>
              </a:rPr>
              <a:t>Bildungshaus</a:t>
            </a:r>
            <a:endParaRPr lang="en-US" sz="2500" dirty="0">
              <a:solidFill>
                <a:srgbClr val="3C2E3D"/>
              </a:solidFill>
              <a:latin typeface="More Sugar"/>
              <a:ea typeface="More Sugar"/>
              <a:cs typeface="More Sugar"/>
              <a:sym typeface="More Sugar"/>
            </a:endParaRPr>
          </a:p>
          <a:p>
            <a:pPr marL="539754" lvl="1" indent="-269877" algn="just">
              <a:lnSpc>
                <a:spcPts val="3500"/>
              </a:lnSpc>
              <a:buFont typeface="Arial"/>
              <a:buChar char="•"/>
            </a:pPr>
            <a:r>
              <a:rPr lang="en-US" sz="2500" dirty="0" err="1">
                <a:solidFill>
                  <a:srgbClr val="3C2E3D"/>
                </a:solidFill>
                <a:latin typeface="More Sugar"/>
                <a:ea typeface="More Sugar"/>
                <a:cs typeface="More Sugar"/>
                <a:sym typeface="More Sugar"/>
              </a:rPr>
              <a:t>Robotikstandort</a:t>
            </a:r>
            <a:r>
              <a:rPr lang="en-US" sz="2500" dirty="0">
                <a:solidFill>
                  <a:srgbClr val="3C2E3D"/>
                </a:solidFill>
                <a:latin typeface="More Sugar"/>
                <a:ea typeface="More Sugar"/>
                <a:cs typeface="More Sugar"/>
                <a:sym typeface="More Sugar"/>
              </a:rPr>
              <a:t> des LMZ</a:t>
            </a:r>
          </a:p>
          <a:p>
            <a:pPr marL="539754" lvl="1" indent="-269877" algn="just">
              <a:lnSpc>
                <a:spcPts val="3500"/>
              </a:lnSpc>
              <a:buFont typeface="Arial"/>
              <a:buChar char="•"/>
            </a:pPr>
            <a:r>
              <a:rPr lang="en-US" sz="2500" dirty="0" err="1">
                <a:solidFill>
                  <a:srgbClr val="3C2E3D"/>
                </a:solidFill>
                <a:latin typeface="More Sugar"/>
                <a:ea typeface="More Sugar"/>
                <a:cs typeface="More Sugar"/>
                <a:sym typeface="More Sugar"/>
              </a:rPr>
              <a:t>Hectorstandort</a:t>
            </a:r>
            <a:endParaRPr lang="en-US" sz="2500" dirty="0">
              <a:solidFill>
                <a:srgbClr val="3C2E3D"/>
              </a:solidFill>
              <a:latin typeface="More Sugar"/>
              <a:ea typeface="More Sugar"/>
              <a:cs typeface="More Sugar"/>
              <a:sym typeface="More Sugar"/>
            </a:endParaRPr>
          </a:p>
          <a:p>
            <a:pPr marL="539754" lvl="1" indent="-269877" algn="just">
              <a:lnSpc>
                <a:spcPts val="3500"/>
              </a:lnSpc>
              <a:buFont typeface="Arial"/>
              <a:buChar char="•"/>
            </a:pPr>
            <a:r>
              <a:rPr lang="en-US" sz="2500" dirty="0" err="1">
                <a:solidFill>
                  <a:srgbClr val="3C2E3D"/>
                </a:solidFill>
                <a:latin typeface="More Sugar"/>
                <a:ea typeface="More Sugar"/>
                <a:cs typeface="More Sugar"/>
                <a:sym typeface="More Sugar"/>
              </a:rPr>
              <a:t>Kooperation</a:t>
            </a:r>
            <a:r>
              <a:rPr lang="en-US" sz="2500" dirty="0">
                <a:solidFill>
                  <a:srgbClr val="3C2E3D"/>
                </a:solidFill>
                <a:latin typeface="More Sugar"/>
                <a:ea typeface="More Sugar"/>
                <a:cs typeface="More Sugar"/>
                <a:sym typeface="More Sugar"/>
              </a:rPr>
              <a:t> </a:t>
            </a:r>
            <a:r>
              <a:rPr lang="en-US" sz="2500" dirty="0" err="1">
                <a:solidFill>
                  <a:srgbClr val="3C2E3D"/>
                </a:solidFill>
                <a:latin typeface="More Sugar"/>
                <a:ea typeface="More Sugar"/>
                <a:cs typeface="More Sugar"/>
                <a:sym typeface="More Sugar"/>
              </a:rPr>
              <a:t>Stadtkapelle</a:t>
            </a:r>
            <a:r>
              <a:rPr lang="en-US" sz="2500" dirty="0">
                <a:solidFill>
                  <a:srgbClr val="3C2E3D"/>
                </a:solidFill>
                <a:latin typeface="More Sugar"/>
                <a:ea typeface="More Sugar"/>
                <a:cs typeface="More Sugar"/>
                <a:sym typeface="More Sugar"/>
              </a:rPr>
              <a:t>- </a:t>
            </a:r>
            <a:r>
              <a:rPr lang="en-US" sz="2500" dirty="0" err="1">
                <a:solidFill>
                  <a:srgbClr val="3C2E3D"/>
                </a:solidFill>
                <a:latin typeface="More Sugar"/>
                <a:ea typeface="More Sugar"/>
                <a:cs typeface="More Sugar"/>
                <a:sym typeface="More Sugar"/>
              </a:rPr>
              <a:t>Bläserklasse</a:t>
            </a:r>
            <a:endParaRPr lang="en-US" sz="2500" dirty="0">
              <a:solidFill>
                <a:srgbClr val="3C2E3D"/>
              </a:solidFill>
              <a:latin typeface="More Sugar"/>
              <a:ea typeface="More Sugar"/>
              <a:cs typeface="More Sugar"/>
              <a:sym typeface="More Sugar"/>
            </a:endParaRPr>
          </a:p>
          <a:p>
            <a:pPr marL="539754" lvl="1" indent="-269877" algn="just">
              <a:lnSpc>
                <a:spcPts val="3500"/>
              </a:lnSpc>
              <a:buFont typeface="Arial"/>
              <a:buChar char="•"/>
            </a:pPr>
            <a:r>
              <a:rPr lang="en-US" sz="2500" dirty="0" err="1">
                <a:solidFill>
                  <a:srgbClr val="3C2E3D"/>
                </a:solidFill>
                <a:latin typeface="More Sugar"/>
                <a:ea typeface="More Sugar"/>
                <a:cs typeface="More Sugar"/>
                <a:sym typeface="More Sugar"/>
              </a:rPr>
              <a:t>Kooperationen</a:t>
            </a:r>
            <a:r>
              <a:rPr lang="en-US" sz="2500" dirty="0">
                <a:solidFill>
                  <a:srgbClr val="3C2E3D"/>
                </a:solidFill>
                <a:latin typeface="More Sugar"/>
                <a:ea typeface="More Sugar"/>
                <a:cs typeface="More Sugar"/>
                <a:sym typeface="More Sugar"/>
              </a:rPr>
              <a:t> </a:t>
            </a:r>
            <a:r>
              <a:rPr lang="en-US" sz="2500" dirty="0" err="1">
                <a:solidFill>
                  <a:srgbClr val="3C2E3D"/>
                </a:solidFill>
                <a:latin typeface="More Sugar"/>
                <a:ea typeface="More Sugar"/>
                <a:cs typeface="More Sugar"/>
                <a:sym typeface="More Sugar"/>
              </a:rPr>
              <a:t>mit</a:t>
            </a:r>
            <a:r>
              <a:rPr lang="en-US" sz="2500" dirty="0">
                <a:solidFill>
                  <a:srgbClr val="3C2E3D"/>
                </a:solidFill>
                <a:latin typeface="More Sugar"/>
                <a:ea typeface="More Sugar"/>
                <a:cs typeface="More Sugar"/>
                <a:sym typeface="More Sugar"/>
              </a:rPr>
              <a:t> </a:t>
            </a:r>
            <a:r>
              <a:rPr lang="en-US" sz="2500" dirty="0" err="1">
                <a:solidFill>
                  <a:srgbClr val="3C2E3D"/>
                </a:solidFill>
                <a:latin typeface="More Sugar"/>
                <a:ea typeface="More Sugar"/>
                <a:cs typeface="More Sugar"/>
                <a:sym typeface="More Sugar"/>
              </a:rPr>
              <a:t>dem</a:t>
            </a:r>
            <a:r>
              <a:rPr lang="en-US" sz="2500" dirty="0">
                <a:solidFill>
                  <a:srgbClr val="3C2E3D"/>
                </a:solidFill>
                <a:latin typeface="More Sugar"/>
                <a:ea typeface="More Sugar"/>
                <a:cs typeface="More Sugar"/>
                <a:sym typeface="More Sugar"/>
              </a:rPr>
              <a:t> RSK</a:t>
            </a:r>
          </a:p>
          <a:p>
            <a:pPr marL="539754" lvl="1" indent="-269877" algn="just">
              <a:lnSpc>
                <a:spcPts val="3500"/>
              </a:lnSpc>
              <a:buFont typeface="Arial"/>
              <a:buChar char="•"/>
            </a:pPr>
            <a:r>
              <a:rPr lang="en-US" sz="2500" dirty="0" err="1">
                <a:solidFill>
                  <a:srgbClr val="3C2E3D"/>
                </a:solidFill>
                <a:latin typeface="More Sugar"/>
                <a:ea typeface="More Sugar"/>
                <a:cs typeface="More Sugar"/>
                <a:sym typeface="More Sugar"/>
              </a:rPr>
              <a:t>Kulturschule</a:t>
            </a:r>
            <a:endParaRPr lang="en-US" sz="2500" dirty="0">
              <a:solidFill>
                <a:srgbClr val="3C2E3D"/>
              </a:solidFill>
              <a:latin typeface="More Sugar"/>
              <a:ea typeface="More Sugar"/>
              <a:cs typeface="More Sugar"/>
              <a:sym typeface="More Sugar"/>
            </a:endParaRPr>
          </a:p>
          <a:p>
            <a:pPr algn="l">
              <a:lnSpc>
                <a:spcPts val="4243"/>
              </a:lnSpc>
            </a:pPr>
            <a:endParaRPr lang="en-US" sz="2500" dirty="0">
              <a:solidFill>
                <a:srgbClr val="3C2E3D"/>
              </a:solidFill>
              <a:latin typeface="More Sugar"/>
              <a:ea typeface="More Sugar"/>
              <a:cs typeface="More Sugar"/>
              <a:sym typeface="More Sugar"/>
            </a:endParaRPr>
          </a:p>
          <a:p>
            <a:pPr algn="ctr">
              <a:lnSpc>
                <a:spcPts val="6763"/>
              </a:lnSpc>
            </a:pPr>
            <a:endParaRPr lang="en-US" sz="2500" dirty="0">
              <a:solidFill>
                <a:srgbClr val="3C2E3D"/>
              </a:solidFill>
              <a:latin typeface="More Sugar"/>
              <a:ea typeface="More Sugar"/>
              <a:cs typeface="More Sugar"/>
              <a:sym typeface="More Sugar"/>
            </a:endParaRPr>
          </a:p>
        </p:txBody>
      </p:sp>
      <p:sp>
        <p:nvSpPr>
          <p:cNvPr id="30" name="Freeform 30"/>
          <p:cNvSpPr/>
          <p:nvPr/>
        </p:nvSpPr>
        <p:spPr>
          <a:xfrm rot="734499">
            <a:off x="15381820" y="5413957"/>
            <a:ext cx="988020" cy="974509"/>
          </a:xfrm>
          <a:custGeom>
            <a:avLst/>
            <a:gdLst/>
            <a:ahLst/>
            <a:cxnLst/>
            <a:rect l="l" t="t" r="r" b="b"/>
            <a:pathLst>
              <a:path w="988020" h="974509">
                <a:moveTo>
                  <a:pt x="0" y="0"/>
                </a:moveTo>
                <a:lnTo>
                  <a:pt x="988020" y="0"/>
                </a:lnTo>
                <a:lnTo>
                  <a:pt x="988020" y="974509"/>
                </a:lnTo>
                <a:lnTo>
                  <a:pt x="0" y="974509"/>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31" name="Freeform 31"/>
          <p:cNvSpPr/>
          <p:nvPr/>
        </p:nvSpPr>
        <p:spPr>
          <a:xfrm rot="-2869965">
            <a:off x="13212401" y="8682972"/>
            <a:ext cx="1342491" cy="1324132"/>
          </a:xfrm>
          <a:custGeom>
            <a:avLst/>
            <a:gdLst/>
            <a:ahLst/>
            <a:cxnLst/>
            <a:rect l="l" t="t" r="r" b="b"/>
            <a:pathLst>
              <a:path w="1342491" h="1324132">
                <a:moveTo>
                  <a:pt x="0" y="0"/>
                </a:moveTo>
                <a:lnTo>
                  <a:pt x="1342491" y="0"/>
                </a:lnTo>
                <a:lnTo>
                  <a:pt x="1342491" y="1324132"/>
                </a:lnTo>
                <a:lnTo>
                  <a:pt x="0" y="1324132"/>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32" name="Freeform 32"/>
          <p:cNvSpPr/>
          <p:nvPr/>
        </p:nvSpPr>
        <p:spPr>
          <a:xfrm rot="1063743">
            <a:off x="2599734" y="-131425"/>
            <a:ext cx="1697838" cy="1674620"/>
          </a:xfrm>
          <a:custGeom>
            <a:avLst/>
            <a:gdLst/>
            <a:ahLst/>
            <a:cxnLst/>
            <a:rect l="l" t="t" r="r" b="b"/>
            <a:pathLst>
              <a:path w="1697838" h="1674620">
                <a:moveTo>
                  <a:pt x="0" y="0"/>
                </a:moveTo>
                <a:lnTo>
                  <a:pt x="1697838" y="0"/>
                </a:lnTo>
                <a:lnTo>
                  <a:pt x="1697838" y="1674620"/>
                </a:lnTo>
                <a:lnTo>
                  <a:pt x="0" y="1674620"/>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33" name="Freeform 33"/>
          <p:cNvSpPr/>
          <p:nvPr/>
        </p:nvSpPr>
        <p:spPr>
          <a:xfrm rot="1063743">
            <a:off x="2705124" y="8608947"/>
            <a:ext cx="660076" cy="651049"/>
          </a:xfrm>
          <a:custGeom>
            <a:avLst/>
            <a:gdLst/>
            <a:ahLst/>
            <a:cxnLst/>
            <a:rect l="l" t="t" r="r" b="b"/>
            <a:pathLst>
              <a:path w="660076" h="651049">
                <a:moveTo>
                  <a:pt x="0" y="0"/>
                </a:moveTo>
                <a:lnTo>
                  <a:pt x="660076" y="0"/>
                </a:lnTo>
                <a:lnTo>
                  <a:pt x="660076" y="651049"/>
                </a:lnTo>
                <a:lnTo>
                  <a:pt x="0" y="651049"/>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34" name="Freeform 34"/>
          <p:cNvSpPr/>
          <p:nvPr/>
        </p:nvSpPr>
        <p:spPr>
          <a:xfrm>
            <a:off x="7194908" y="705885"/>
            <a:ext cx="3539365" cy="1026416"/>
          </a:xfrm>
          <a:custGeom>
            <a:avLst/>
            <a:gdLst/>
            <a:ahLst/>
            <a:cxnLst/>
            <a:rect l="l" t="t" r="r" b="b"/>
            <a:pathLst>
              <a:path w="3539365" h="1026416">
                <a:moveTo>
                  <a:pt x="0" y="0"/>
                </a:moveTo>
                <a:lnTo>
                  <a:pt x="3539365" y="0"/>
                </a:lnTo>
                <a:lnTo>
                  <a:pt x="3539365" y="1026416"/>
                </a:lnTo>
                <a:lnTo>
                  <a:pt x="0" y="1026416"/>
                </a:lnTo>
                <a:lnTo>
                  <a:pt x="0" y="0"/>
                </a:lnTo>
                <a:close/>
              </a:path>
            </a:pathLst>
          </a:custGeom>
          <a:blipFill>
            <a:blip r:embed="rId20"/>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185326" y="561269"/>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grpSp>
        <p:nvGrpSpPr>
          <p:cNvPr id="23" name="Group 23"/>
          <p:cNvGrpSpPr/>
          <p:nvPr/>
        </p:nvGrpSpPr>
        <p:grpSpPr>
          <a:xfrm>
            <a:off x="5040668" y="1928767"/>
            <a:ext cx="10340927" cy="6727366"/>
            <a:chOff x="0" y="0"/>
            <a:chExt cx="1229672" cy="799972"/>
          </a:xfrm>
        </p:grpSpPr>
        <p:sp>
          <p:nvSpPr>
            <p:cNvPr id="24" name="Freeform 24"/>
            <p:cNvSpPr/>
            <p:nvPr/>
          </p:nvSpPr>
          <p:spPr>
            <a:xfrm>
              <a:off x="0" y="0"/>
              <a:ext cx="1229672" cy="799972"/>
            </a:xfrm>
            <a:custGeom>
              <a:avLst/>
              <a:gdLst/>
              <a:ahLst/>
              <a:cxnLst/>
              <a:rect l="l" t="t" r="r" b="b"/>
              <a:pathLst>
                <a:path w="1229672" h="799972">
                  <a:moveTo>
                    <a:pt x="0" y="0"/>
                  </a:moveTo>
                  <a:lnTo>
                    <a:pt x="1229672" y="0"/>
                  </a:lnTo>
                  <a:lnTo>
                    <a:pt x="1229672" y="799972"/>
                  </a:lnTo>
                  <a:lnTo>
                    <a:pt x="0" y="799972"/>
                  </a:lnTo>
                  <a:close/>
                </a:path>
              </a:pathLst>
            </a:custGeom>
            <a:solidFill>
              <a:srgbClr val="3C2E3D">
                <a:alpha val="24706"/>
              </a:srgbClr>
            </a:solidFill>
            <a:ln cap="sq">
              <a:noFill/>
              <a:prstDash val="solid"/>
              <a:miter/>
            </a:ln>
          </p:spPr>
        </p:sp>
        <p:sp>
          <p:nvSpPr>
            <p:cNvPr id="25" name="TextBox 25"/>
            <p:cNvSpPr txBox="1"/>
            <p:nvPr/>
          </p:nvSpPr>
          <p:spPr>
            <a:xfrm>
              <a:off x="0" y="-38100"/>
              <a:ext cx="1229672" cy="838072"/>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6" name="Group 26"/>
          <p:cNvGrpSpPr/>
          <p:nvPr/>
        </p:nvGrpSpPr>
        <p:grpSpPr>
          <a:xfrm>
            <a:off x="3953687" y="1659632"/>
            <a:ext cx="11061972" cy="6835245"/>
            <a:chOff x="0" y="0"/>
            <a:chExt cx="1315413" cy="812800"/>
          </a:xfrm>
        </p:grpSpPr>
        <p:sp>
          <p:nvSpPr>
            <p:cNvPr id="27" name="Freeform 27"/>
            <p:cNvSpPr/>
            <p:nvPr/>
          </p:nvSpPr>
          <p:spPr>
            <a:xfrm>
              <a:off x="0" y="0"/>
              <a:ext cx="1315413" cy="812800"/>
            </a:xfrm>
            <a:custGeom>
              <a:avLst/>
              <a:gdLst/>
              <a:ahLst/>
              <a:cxnLst/>
              <a:rect l="l" t="t" r="r" b="b"/>
              <a:pathLst>
                <a:path w="1315413" h="812800">
                  <a:moveTo>
                    <a:pt x="0" y="0"/>
                  </a:moveTo>
                  <a:lnTo>
                    <a:pt x="1315413" y="0"/>
                  </a:lnTo>
                  <a:lnTo>
                    <a:pt x="1315413" y="812800"/>
                  </a:lnTo>
                  <a:lnTo>
                    <a:pt x="0" y="812800"/>
                  </a:lnTo>
                  <a:close/>
                </a:path>
              </a:pathLst>
            </a:custGeom>
            <a:solidFill>
              <a:srgbClr val="BEEDE1"/>
            </a:solidFill>
            <a:ln cap="sq">
              <a:noFill/>
              <a:prstDash val="solid"/>
              <a:miter/>
            </a:ln>
          </p:spPr>
        </p:sp>
        <p:sp>
          <p:nvSpPr>
            <p:cNvPr id="28" name="TextBox 28"/>
            <p:cNvSpPr txBox="1"/>
            <p:nvPr/>
          </p:nvSpPr>
          <p:spPr>
            <a:xfrm>
              <a:off x="0" y="-38100"/>
              <a:ext cx="1315413"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9" name="Freeform 29"/>
          <p:cNvSpPr/>
          <p:nvPr/>
        </p:nvSpPr>
        <p:spPr>
          <a:xfrm rot="120324">
            <a:off x="7049103" y="1221074"/>
            <a:ext cx="4189793" cy="1081728"/>
          </a:xfrm>
          <a:custGeom>
            <a:avLst/>
            <a:gdLst/>
            <a:ahLst/>
            <a:cxnLst/>
            <a:rect l="l" t="t" r="r" b="b"/>
            <a:pathLst>
              <a:path w="4189793" h="1081728">
                <a:moveTo>
                  <a:pt x="0" y="0"/>
                </a:moveTo>
                <a:lnTo>
                  <a:pt x="4189794" y="0"/>
                </a:lnTo>
                <a:lnTo>
                  <a:pt x="4189794" y="1081729"/>
                </a:lnTo>
                <a:lnTo>
                  <a:pt x="0" y="1081729"/>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30" name="TextBox 30"/>
          <p:cNvSpPr txBox="1"/>
          <p:nvPr/>
        </p:nvSpPr>
        <p:spPr>
          <a:xfrm>
            <a:off x="4915176" y="882394"/>
            <a:ext cx="8700951" cy="2876775"/>
          </a:xfrm>
          <a:prstGeom prst="rect">
            <a:avLst/>
          </a:prstGeom>
        </p:spPr>
        <p:txBody>
          <a:bodyPr lIns="0" tIns="0" rIns="0" bIns="0" rtlCol="0" anchor="t">
            <a:spAutoFit/>
          </a:bodyPr>
          <a:lstStyle/>
          <a:p>
            <a:pPr algn="ctr">
              <a:lnSpc>
                <a:spcPts val="11537"/>
              </a:lnSpc>
            </a:pPr>
            <a:r>
              <a:rPr lang="en-US" sz="8241">
                <a:solidFill>
                  <a:srgbClr val="3C2E3D"/>
                </a:solidFill>
                <a:latin typeface="More Sugar"/>
                <a:ea typeface="More Sugar"/>
                <a:cs typeface="More Sugar"/>
                <a:sym typeface="More Sugar"/>
              </a:rPr>
              <a:t>Ziele der Kooperation</a:t>
            </a:r>
          </a:p>
        </p:txBody>
      </p:sp>
      <p:sp>
        <p:nvSpPr>
          <p:cNvPr id="31" name="TextBox 31"/>
          <p:cNvSpPr txBox="1"/>
          <p:nvPr/>
        </p:nvSpPr>
        <p:spPr>
          <a:xfrm>
            <a:off x="4835719" y="4239496"/>
            <a:ext cx="9936005" cy="4550410"/>
          </a:xfrm>
          <a:prstGeom prst="rect">
            <a:avLst/>
          </a:prstGeom>
        </p:spPr>
        <p:txBody>
          <a:bodyPr lIns="0" tIns="0" rIns="0" bIns="0" rtlCol="0" anchor="t">
            <a:spAutoFit/>
          </a:bodyPr>
          <a:lstStyle/>
          <a:p>
            <a:pPr algn="ctr">
              <a:lnSpc>
                <a:spcPts val="4900"/>
              </a:lnSpc>
            </a:pPr>
            <a:r>
              <a:rPr lang="en-US" sz="3500">
                <a:solidFill>
                  <a:srgbClr val="3C2E3D"/>
                </a:solidFill>
                <a:latin typeface="More Sugar Thin"/>
                <a:ea typeface="More Sugar Thin"/>
                <a:cs typeface="More Sugar Thin"/>
                <a:sym typeface="More Sugar Thin"/>
              </a:rPr>
              <a:t>Vertrauen schaffen/ Angst nehmen</a:t>
            </a:r>
          </a:p>
          <a:p>
            <a:pPr algn="ctr">
              <a:lnSpc>
                <a:spcPts val="4900"/>
              </a:lnSpc>
            </a:pPr>
            <a:endParaRPr lang="en-US" sz="3500">
              <a:solidFill>
                <a:srgbClr val="3C2E3D"/>
              </a:solidFill>
              <a:latin typeface="More Sugar Thin"/>
              <a:ea typeface="More Sugar Thin"/>
              <a:cs typeface="More Sugar Thin"/>
              <a:sym typeface="More Sugar Thin"/>
            </a:endParaRPr>
          </a:p>
          <a:p>
            <a:pPr algn="ctr">
              <a:lnSpc>
                <a:spcPts val="4900"/>
              </a:lnSpc>
            </a:pPr>
            <a:r>
              <a:rPr lang="en-US" sz="3500">
                <a:solidFill>
                  <a:srgbClr val="3C2E3D"/>
                </a:solidFill>
                <a:latin typeface="More Sugar Thin"/>
                <a:ea typeface="More Sugar Thin"/>
                <a:cs typeface="More Sugar Thin"/>
                <a:sym typeface="More Sugar Thin"/>
              </a:rPr>
              <a:t>Brücke zwischen Kindergarten und Schule durch</a:t>
            </a:r>
          </a:p>
          <a:p>
            <a:pPr algn="ctr">
              <a:lnSpc>
                <a:spcPts val="4900"/>
              </a:lnSpc>
            </a:pPr>
            <a:r>
              <a:rPr lang="en-US" sz="3500">
                <a:solidFill>
                  <a:srgbClr val="3C2E3D"/>
                </a:solidFill>
                <a:latin typeface="More Sugar Thin"/>
                <a:ea typeface="More Sugar Thin"/>
                <a:cs typeface="More Sugar Thin"/>
                <a:sym typeface="More Sugar Thin"/>
              </a:rPr>
              <a:t>Unterstützung, Beratung und Information</a:t>
            </a:r>
          </a:p>
          <a:p>
            <a:pPr algn="ctr">
              <a:lnSpc>
                <a:spcPts val="4900"/>
              </a:lnSpc>
            </a:pPr>
            <a:endParaRPr lang="en-US" sz="3500">
              <a:solidFill>
                <a:srgbClr val="3C2E3D"/>
              </a:solidFill>
              <a:latin typeface="More Sugar Thin"/>
              <a:ea typeface="More Sugar Thin"/>
              <a:cs typeface="More Sugar Thin"/>
              <a:sym typeface="More Sugar Thin"/>
            </a:endParaRPr>
          </a:p>
          <a:p>
            <a:pPr algn="ctr">
              <a:lnSpc>
                <a:spcPts val="4900"/>
              </a:lnSpc>
            </a:pPr>
            <a:r>
              <a:rPr lang="en-US" sz="3500">
                <a:solidFill>
                  <a:srgbClr val="3C2E3D"/>
                </a:solidFill>
                <a:latin typeface="More Sugar Thin"/>
                <a:ea typeface="More Sugar Thin"/>
                <a:cs typeface="More Sugar Thin"/>
                <a:sym typeface="More Sugar Thin"/>
              </a:rPr>
              <a:t>Kooperation ist eine Vorschrift</a:t>
            </a:r>
          </a:p>
          <a:p>
            <a:pPr algn="ctr">
              <a:lnSpc>
                <a:spcPts val="6299"/>
              </a:lnSpc>
            </a:pPr>
            <a:endParaRPr lang="en-US" sz="3500">
              <a:solidFill>
                <a:srgbClr val="3C2E3D"/>
              </a:solidFill>
              <a:latin typeface="More Sugar Thin"/>
              <a:ea typeface="More Sugar Thin"/>
              <a:cs typeface="More Sugar Thin"/>
              <a:sym typeface="More Sugar Thin"/>
            </a:endParaRPr>
          </a:p>
        </p:txBody>
      </p:sp>
      <p:sp>
        <p:nvSpPr>
          <p:cNvPr id="32" name="Freeform 32"/>
          <p:cNvSpPr/>
          <p:nvPr/>
        </p:nvSpPr>
        <p:spPr>
          <a:xfrm rot="1302675">
            <a:off x="12633811" y="7765288"/>
            <a:ext cx="1721329" cy="1697790"/>
          </a:xfrm>
          <a:custGeom>
            <a:avLst/>
            <a:gdLst/>
            <a:ahLst/>
            <a:cxnLst/>
            <a:rect l="l" t="t" r="r" b="b"/>
            <a:pathLst>
              <a:path w="1721329" h="1697790">
                <a:moveTo>
                  <a:pt x="0" y="0"/>
                </a:moveTo>
                <a:lnTo>
                  <a:pt x="1721329" y="0"/>
                </a:lnTo>
                <a:lnTo>
                  <a:pt x="1721329" y="1697789"/>
                </a:lnTo>
                <a:lnTo>
                  <a:pt x="0" y="1697789"/>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33" name="Freeform 33"/>
          <p:cNvSpPr/>
          <p:nvPr/>
        </p:nvSpPr>
        <p:spPr>
          <a:xfrm rot="493762">
            <a:off x="15082515" y="4048873"/>
            <a:ext cx="744588" cy="734406"/>
          </a:xfrm>
          <a:custGeom>
            <a:avLst/>
            <a:gdLst/>
            <a:ahLst/>
            <a:cxnLst/>
            <a:rect l="l" t="t" r="r" b="b"/>
            <a:pathLst>
              <a:path w="744588" h="734406">
                <a:moveTo>
                  <a:pt x="0" y="0"/>
                </a:moveTo>
                <a:lnTo>
                  <a:pt x="744589" y="0"/>
                </a:lnTo>
                <a:lnTo>
                  <a:pt x="744589" y="734406"/>
                </a:lnTo>
                <a:lnTo>
                  <a:pt x="0" y="734406"/>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34" name="Freeform 34"/>
          <p:cNvSpPr/>
          <p:nvPr/>
        </p:nvSpPr>
        <p:spPr>
          <a:xfrm rot="772170">
            <a:off x="14017668" y="323287"/>
            <a:ext cx="1461114" cy="1461114"/>
          </a:xfrm>
          <a:custGeom>
            <a:avLst/>
            <a:gdLst/>
            <a:ahLst/>
            <a:cxnLst/>
            <a:rect l="l" t="t" r="r" b="b"/>
            <a:pathLst>
              <a:path w="1461114" h="1461114">
                <a:moveTo>
                  <a:pt x="0" y="0"/>
                </a:moveTo>
                <a:lnTo>
                  <a:pt x="1461114" y="0"/>
                </a:lnTo>
                <a:lnTo>
                  <a:pt x="1461114" y="1461114"/>
                </a:lnTo>
                <a:lnTo>
                  <a:pt x="0" y="1461114"/>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35" name="Freeform 35"/>
          <p:cNvSpPr/>
          <p:nvPr/>
        </p:nvSpPr>
        <p:spPr>
          <a:xfrm rot="-6294146">
            <a:off x="4121941" y="1150165"/>
            <a:ext cx="1427557" cy="1408035"/>
          </a:xfrm>
          <a:custGeom>
            <a:avLst/>
            <a:gdLst/>
            <a:ahLst/>
            <a:cxnLst/>
            <a:rect l="l" t="t" r="r" b="b"/>
            <a:pathLst>
              <a:path w="1427557" h="1408035">
                <a:moveTo>
                  <a:pt x="0" y="0"/>
                </a:moveTo>
                <a:lnTo>
                  <a:pt x="1427557" y="0"/>
                </a:lnTo>
                <a:lnTo>
                  <a:pt x="1427557" y="1408035"/>
                </a:lnTo>
                <a:lnTo>
                  <a:pt x="0" y="1408035"/>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36" name="Freeform 36"/>
          <p:cNvSpPr/>
          <p:nvPr/>
        </p:nvSpPr>
        <p:spPr>
          <a:xfrm rot="-1483876">
            <a:off x="3639475" y="8179166"/>
            <a:ext cx="837565" cy="826111"/>
          </a:xfrm>
          <a:custGeom>
            <a:avLst/>
            <a:gdLst/>
            <a:ahLst/>
            <a:cxnLst/>
            <a:rect l="l" t="t" r="r" b="b"/>
            <a:pathLst>
              <a:path w="837565" h="826111">
                <a:moveTo>
                  <a:pt x="0" y="0"/>
                </a:moveTo>
                <a:lnTo>
                  <a:pt x="837565" y="0"/>
                </a:lnTo>
                <a:lnTo>
                  <a:pt x="837565" y="826111"/>
                </a:lnTo>
                <a:lnTo>
                  <a:pt x="0" y="826111"/>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37" name="Freeform 37"/>
          <p:cNvSpPr/>
          <p:nvPr/>
        </p:nvSpPr>
        <p:spPr>
          <a:xfrm rot="-6459985">
            <a:off x="2480568" y="4803929"/>
            <a:ext cx="896038" cy="896038"/>
          </a:xfrm>
          <a:custGeom>
            <a:avLst/>
            <a:gdLst/>
            <a:ahLst/>
            <a:cxnLst/>
            <a:rect l="l" t="t" r="r" b="b"/>
            <a:pathLst>
              <a:path w="896038" h="896038">
                <a:moveTo>
                  <a:pt x="0" y="0"/>
                </a:moveTo>
                <a:lnTo>
                  <a:pt x="896038" y="0"/>
                </a:lnTo>
                <a:lnTo>
                  <a:pt x="896038" y="896039"/>
                </a:lnTo>
                <a:lnTo>
                  <a:pt x="0" y="896039"/>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38" name="Freeform 38"/>
          <p:cNvSpPr/>
          <p:nvPr/>
        </p:nvSpPr>
        <p:spPr>
          <a:xfrm rot="493762">
            <a:off x="5766216" y="7330994"/>
            <a:ext cx="744588" cy="734406"/>
          </a:xfrm>
          <a:custGeom>
            <a:avLst/>
            <a:gdLst/>
            <a:ahLst/>
            <a:cxnLst/>
            <a:rect l="l" t="t" r="r" b="b"/>
            <a:pathLst>
              <a:path w="744588" h="734406">
                <a:moveTo>
                  <a:pt x="0" y="0"/>
                </a:moveTo>
                <a:lnTo>
                  <a:pt x="744588" y="0"/>
                </a:lnTo>
                <a:lnTo>
                  <a:pt x="744588" y="734406"/>
                </a:lnTo>
                <a:lnTo>
                  <a:pt x="0" y="734406"/>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39" name="Freeform 39"/>
          <p:cNvSpPr/>
          <p:nvPr/>
        </p:nvSpPr>
        <p:spPr>
          <a:xfrm rot="493762">
            <a:off x="4463425" y="5609259"/>
            <a:ext cx="744588" cy="734406"/>
          </a:xfrm>
          <a:custGeom>
            <a:avLst/>
            <a:gdLst/>
            <a:ahLst/>
            <a:cxnLst/>
            <a:rect l="l" t="t" r="r" b="b"/>
            <a:pathLst>
              <a:path w="744588" h="734406">
                <a:moveTo>
                  <a:pt x="0" y="0"/>
                </a:moveTo>
                <a:lnTo>
                  <a:pt x="744589" y="0"/>
                </a:lnTo>
                <a:lnTo>
                  <a:pt x="744589" y="734406"/>
                </a:lnTo>
                <a:lnTo>
                  <a:pt x="0" y="734406"/>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40" name="Freeform 40"/>
          <p:cNvSpPr/>
          <p:nvPr/>
        </p:nvSpPr>
        <p:spPr>
          <a:xfrm rot="493762">
            <a:off x="5574008" y="4293340"/>
            <a:ext cx="744588" cy="734406"/>
          </a:xfrm>
          <a:custGeom>
            <a:avLst/>
            <a:gdLst/>
            <a:ahLst/>
            <a:cxnLst/>
            <a:rect l="l" t="t" r="r" b="b"/>
            <a:pathLst>
              <a:path w="744588" h="734406">
                <a:moveTo>
                  <a:pt x="0" y="0"/>
                </a:moveTo>
                <a:lnTo>
                  <a:pt x="744588" y="0"/>
                </a:lnTo>
                <a:lnTo>
                  <a:pt x="744588" y="734406"/>
                </a:lnTo>
                <a:lnTo>
                  <a:pt x="0" y="734406"/>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41" name="Freeform 41"/>
          <p:cNvSpPr/>
          <p:nvPr/>
        </p:nvSpPr>
        <p:spPr>
          <a:xfrm rot="493762">
            <a:off x="14912568" y="6626716"/>
            <a:ext cx="938054" cy="925226"/>
          </a:xfrm>
          <a:custGeom>
            <a:avLst/>
            <a:gdLst/>
            <a:ahLst/>
            <a:cxnLst/>
            <a:rect l="l" t="t" r="r" b="b"/>
            <a:pathLst>
              <a:path w="938054" h="925226">
                <a:moveTo>
                  <a:pt x="0" y="0"/>
                </a:moveTo>
                <a:lnTo>
                  <a:pt x="938054" y="0"/>
                </a:lnTo>
                <a:lnTo>
                  <a:pt x="938054" y="925226"/>
                </a:lnTo>
                <a:lnTo>
                  <a:pt x="0" y="925226"/>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185326" y="561269"/>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grpSp>
        <p:nvGrpSpPr>
          <p:cNvPr id="23" name="Group 23"/>
          <p:cNvGrpSpPr/>
          <p:nvPr/>
        </p:nvGrpSpPr>
        <p:grpSpPr>
          <a:xfrm>
            <a:off x="2381561" y="1862970"/>
            <a:ext cx="3086100" cy="3086100"/>
            <a:chOff x="0" y="0"/>
            <a:chExt cx="812800" cy="812800"/>
          </a:xfrm>
        </p:grpSpPr>
        <p:sp>
          <p:nvSpPr>
            <p:cNvPr id="24" name="Freeform 2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3C2E3D">
                <a:alpha val="24706"/>
              </a:srgbClr>
            </a:solidFill>
            <a:ln cap="sq">
              <a:noFill/>
              <a:prstDash val="solid"/>
              <a:miter/>
            </a:ln>
          </p:spPr>
        </p:sp>
        <p:sp>
          <p:nvSpPr>
            <p:cNvPr id="25" name="TextBox 25"/>
            <p:cNvSpPr txBox="1"/>
            <p:nvPr/>
          </p:nvSpPr>
          <p:spPr>
            <a:xfrm>
              <a:off x="0" y="-38100"/>
              <a:ext cx="812800"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6" name="Group 26"/>
          <p:cNvGrpSpPr/>
          <p:nvPr/>
        </p:nvGrpSpPr>
        <p:grpSpPr>
          <a:xfrm>
            <a:off x="2328221" y="1813627"/>
            <a:ext cx="3086100" cy="3086100"/>
            <a:chOff x="0" y="0"/>
            <a:chExt cx="812800" cy="812800"/>
          </a:xfrm>
        </p:grpSpPr>
        <p:sp>
          <p:nvSpPr>
            <p:cNvPr id="27" name="Freeform 2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DF6E9C"/>
            </a:solidFill>
            <a:ln cap="sq">
              <a:noFill/>
              <a:prstDash val="solid"/>
              <a:miter/>
            </a:ln>
          </p:spPr>
        </p:sp>
        <p:sp>
          <p:nvSpPr>
            <p:cNvPr id="28" name="TextBox 28"/>
            <p:cNvSpPr txBox="1"/>
            <p:nvPr/>
          </p:nvSpPr>
          <p:spPr>
            <a:xfrm>
              <a:off x="0" y="-38100"/>
              <a:ext cx="812800"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9" name="Group 29"/>
          <p:cNvGrpSpPr/>
          <p:nvPr/>
        </p:nvGrpSpPr>
        <p:grpSpPr>
          <a:xfrm>
            <a:off x="2367604" y="5662452"/>
            <a:ext cx="3086100" cy="3086100"/>
            <a:chOff x="0" y="0"/>
            <a:chExt cx="812800" cy="812800"/>
          </a:xfrm>
        </p:grpSpPr>
        <p:sp>
          <p:nvSpPr>
            <p:cNvPr id="30" name="Freeform 30"/>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3C2E3D">
                <a:alpha val="24706"/>
              </a:srgbClr>
            </a:solidFill>
            <a:ln cap="sq">
              <a:noFill/>
              <a:prstDash val="solid"/>
              <a:miter/>
            </a:ln>
          </p:spPr>
        </p:sp>
        <p:sp>
          <p:nvSpPr>
            <p:cNvPr id="31" name="TextBox 31"/>
            <p:cNvSpPr txBox="1"/>
            <p:nvPr/>
          </p:nvSpPr>
          <p:spPr>
            <a:xfrm>
              <a:off x="0" y="-38100"/>
              <a:ext cx="812800"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2" name="Group 32"/>
          <p:cNvGrpSpPr/>
          <p:nvPr/>
        </p:nvGrpSpPr>
        <p:grpSpPr>
          <a:xfrm>
            <a:off x="2328221" y="5637780"/>
            <a:ext cx="3086100" cy="3086100"/>
            <a:chOff x="0" y="0"/>
            <a:chExt cx="812800" cy="812800"/>
          </a:xfrm>
        </p:grpSpPr>
        <p:sp>
          <p:nvSpPr>
            <p:cNvPr id="33" name="Freeform 33"/>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A1D4EF"/>
            </a:solidFill>
            <a:ln cap="sq">
              <a:noFill/>
              <a:prstDash val="solid"/>
              <a:miter/>
            </a:ln>
          </p:spPr>
        </p:sp>
        <p:sp>
          <p:nvSpPr>
            <p:cNvPr id="34" name="TextBox 34"/>
            <p:cNvSpPr txBox="1"/>
            <p:nvPr/>
          </p:nvSpPr>
          <p:spPr>
            <a:xfrm>
              <a:off x="0" y="-38100"/>
              <a:ext cx="812800"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35" name="Freeform 35"/>
          <p:cNvSpPr/>
          <p:nvPr/>
        </p:nvSpPr>
        <p:spPr>
          <a:xfrm>
            <a:off x="2925429" y="5391890"/>
            <a:ext cx="1891684" cy="488398"/>
          </a:xfrm>
          <a:custGeom>
            <a:avLst/>
            <a:gdLst/>
            <a:ahLst/>
            <a:cxnLst/>
            <a:rect l="l" t="t" r="r" b="b"/>
            <a:pathLst>
              <a:path w="1891684" h="488398">
                <a:moveTo>
                  <a:pt x="0" y="0"/>
                </a:moveTo>
                <a:lnTo>
                  <a:pt x="1891684" y="0"/>
                </a:lnTo>
                <a:lnTo>
                  <a:pt x="1891684" y="488398"/>
                </a:lnTo>
                <a:lnTo>
                  <a:pt x="0" y="488398"/>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grpSp>
        <p:nvGrpSpPr>
          <p:cNvPr id="36" name="Group 36"/>
          <p:cNvGrpSpPr/>
          <p:nvPr/>
        </p:nvGrpSpPr>
        <p:grpSpPr>
          <a:xfrm>
            <a:off x="5903982" y="1862970"/>
            <a:ext cx="3086100" cy="3086100"/>
            <a:chOff x="0" y="0"/>
            <a:chExt cx="812800" cy="812800"/>
          </a:xfrm>
        </p:grpSpPr>
        <p:sp>
          <p:nvSpPr>
            <p:cNvPr id="37" name="Freeform 3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3C2E3D">
                <a:alpha val="24706"/>
              </a:srgbClr>
            </a:solidFill>
            <a:ln cap="sq">
              <a:noFill/>
              <a:prstDash val="solid"/>
              <a:miter/>
            </a:ln>
          </p:spPr>
        </p:sp>
        <p:sp>
          <p:nvSpPr>
            <p:cNvPr id="38" name="TextBox 38"/>
            <p:cNvSpPr txBox="1"/>
            <p:nvPr/>
          </p:nvSpPr>
          <p:spPr>
            <a:xfrm>
              <a:off x="0" y="-38100"/>
              <a:ext cx="812800"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9" name="Group 39"/>
          <p:cNvGrpSpPr/>
          <p:nvPr/>
        </p:nvGrpSpPr>
        <p:grpSpPr>
          <a:xfrm>
            <a:off x="5844229" y="1844388"/>
            <a:ext cx="3086100" cy="3086100"/>
            <a:chOff x="0" y="0"/>
            <a:chExt cx="812800" cy="812800"/>
          </a:xfrm>
        </p:grpSpPr>
        <p:sp>
          <p:nvSpPr>
            <p:cNvPr id="40" name="Freeform 40"/>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AE0BA"/>
            </a:solidFill>
            <a:ln cap="sq">
              <a:noFill/>
              <a:prstDash val="solid"/>
              <a:miter/>
            </a:ln>
          </p:spPr>
        </p:sp>
        <p:sp>
          <p:nvSpPr>
            <p:cNvPr id="41" name="TextBox 41"/>
            <p:cNvSpPr txBox="1"/>
            <p:nvPr/>
          </p:nvSpPr>
          <p:spPr>
            <a:xfrm>
              <a:off x="0" y="-38100"/>
              <a:ext cx="812800"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42" name="Freeform 42"/>
          <p:cNvSpPr/>
          <p:nvPr/>
        </p:nvSpPr>
        <p:spPr>
          <a:xfrm rot="-162000">
            <a:off x="6441437" y="1567737"/>
            <a:ext cx="1891684" cy="488398"/>
          </a:xfrm>
          <a:custGeom>
            <a:avLst/>
            <a:gdLst/>
            <a:ahLst/>
            <a:cxnLst/>
            <a:rect l="l" t="t" r="r" b="b"/>
            <a:pathLst>
              <a:path w="1891684" h="488398">
                <a:moveTo>
                  <a:pt x="0" y="0"/>
                </a:moveTo>
                <a:lnTo>
                  <a:pt x="1891684" y="0"/>
                </a:lnTo>
                <a:lnTo>
                  <a:pt x="1891684" y="488398"/>
                </a:lnTo>
                <a:lnTo>
                  <a:pt x="0" y="488398"/>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grpSp>
        <p:nvGrpSpPr>
          <p:cNvPr id="43" name="Group 43"/>
          <p:cNvGrpSpPr/>
          <p:nvPr/>
        </p:nvGrpSpPr>
        <p:grpSpPr>
          <a:xfrm>
            <a:off x="5894678" y="5662452"/>
            <a:ext cx="3086100" cy="3086100"/>
            <a:chOff x="0" y="0"/>
            <a:chExt cx="812800" cy="812800"/>
          </a:xfrm>
        </p:grpSpPr>
        <p:sp>
          <p:nvSpPr>
            <p:cNvPr id="44" name="Freeform 4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3C2E3D">
                <a:alpha val="24706"/>
              </a:srgbClr>
            </a:solidFill>
            <a:ln cap="sq">
              <a:noFill/>
              <a:prstDash val="solid"/>
              <a:miter/>
            </a:ln>
          </p:spPr>
        </p:sp>
        <p:sp>
          <p:nvSpPr>
            <p:cNvPr id="45" name="TextBox 45"/>
            <p:cNvSpPr txBox="1"/>
            <p:nvPr/>
          </p:nvSpPr>
          <p:spPr>
            <a:xfrm>
              <a:off x="0" y="-38100"/>
              <a:ext cx="812800"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46" name="Group 46"/>
          <p:cNvGrpSpPr/>
          <p:nvPr/>
        </p:nvGrpSpPr>
        <p:grpSpPr>
          <a:xfrm>
            <a:off x="5844229" y="5668541"/>
            <a:ext cx="3086100" cy="3086100"/>
            <a:chOff x="0" y="0"/>
            <a:chExt cx="812800" cy="812800"/>
          </a:xfrm>
        </p:grpSpPr>
        <p:sp>
          <p:nvSpPr>
            <p:cNvPr id="47" name="Freeform 47"/>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A1D4EF"/>
            </a:solidFill>
            <a:ln cap="sq">
              <a:noFill/>
              <a:prstDash val="solid"/>
              <a:miter/>
            </a:ln>
          </p:spPr>
        </p:sp>
        <p:sp>
          <p:nvSpPr>
            <p:cNvPr id="48" name="TextBox 48"/>
            <p:cNvSpPr txBox="1"/>
            <p:nvPr/>
          </p:nvSpPr>
          <p:spPr>
            <a:xfrm>
              <a:off x="0" y="-38100"/>
              <a:ext cx="812800"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49" name="Freeform 49"/>
          <p:cNvSpPr/>
          <p:nvPr/>
        </p:nvSpPr>
        <p:spPr>
          <a:xfrm rot="98768">
            <a:off x="6441437" y="5391890"/>
            <a:ext cx="1891684" cy="488398"/>
          </a:xfrm>
          <a:custGeom>
            <a:avLst/>
            <a:gdLst/>
            <a:ahLst/>
            <a:cxnLst/>
            <a:rect l="l" t="t" r="r" b="b"/>
            <a:pathLst>
              <a:path w="1891684" h="488398">
                <a:moveTo>
                  <a:pt x="0" y="0"/>
                </a:moveTo>
                <a:lnTo>
                  <a:pt x="1891684" y="0"/>
                </a:lnTo>
                <a:lnTo>
                  <a:pt x="1891684" y="488398"/>
                </a:lnTo>
                <a:lnTo>
                  <a:pt x="0" y="488398"/>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grpSp>
        <p:nvGrpSpPr>
          <p:cNvPr id="50" name="Group 50"/>
          <p:cNvGrpSpPr/>
          <p:nvPr/>
        </p:nvGrpSpPr>
        <p:grpSpPr>
          <a:xfrm>
            <a:off x="9426404" y="1862970"/>
            <a:ext cx="3086100" cy="3086100"/>
            <a:chOff x="0" y="0"/>
            <a:chExt cx="812800" cy="812800"/>
          </a:xfrm>
        </p:grpSpPr>
        <p:sp>
          <p:nvSpPr>
            <p:cNvPr id="51" name="Freeform 51"/>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3C2E3D">
                <a:alpha val="24706"/>
              </a:srgbClr>
            </a:solidFill>
            <a:ln cap="sq">
              <a:noFill/>
              <a:prstDash val="solid"/>
              <a:miter/>
            </a:ln>
          </p:spPr>
        </p:sp>
        <p:sp>
          <p:nvSpPr>
            <p:cNvPr id="52" name="TextBox 52"/>
            <p:cNvSpPr txBox="1"/>
            <p:nvPr/>
          </p:nvSpPr>
          <p:spPr>
            <a:xfrm>
              <a:off x="0" y="-38100"/>
              <a:ext cx="812800"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53" name="Group 53"/>
          <p:cNvGrpSpPr/>
          <p:nvPr/>
        </p:nvGrpSpPr>
        <p:grpSpPr>
          <a:xfrm>
            <a:off x="9358954" y="1813627"/>
            <a:ext cx="3086100" cy="3086100"/>
            <a:chOff x="0" y="0"/>
            <a:chExt cx="812800" cy="812800"/>
          </a:xfrm>
        </p:grpSpPr>
        <p:sp>
          <p:nvSpPr>
            <p:cNvPr id="54" name="Freeform 54"/>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AE0BA"/>
            </a:solidFill>
            <a:ln cap="sq">
              <a:noFill/>
              <a:prstDash val="solid"/>
              <a:miter/>
            </a:ln>
          </p:spPr>
        </p:sp>
        <p:sp>
          <p:nvSpPr>
            <p:cNvPr id="55" name="TextBox 55"/>
            <p:cNvSpPr txBox="1"/>
            <p:nvPr/>
          </p:nvSpPr>
          <p:spPr>
            <a:xfrm>
              <a:off x="0" y="-38100"/>
              <a:ext cx="812800"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56" name="Freeform 56"/>
          <p:cNvSpPr/>
          <p:nvPr/>
        </p:nvSpPr>
        <p:spPr>
          <a:xfrm rot="120324">
            <a:off x="9956162" y="1567737"/>
            <a:ext cx="1891684" cy="488398"/>
          </a:xfrm>
          <a:custGeom>
            <a:avLst/>
            <a:gdLst/>
            <a:ahLst/>
            <a:cxnLst/>
            <a:rect l="l" t="t" r="r" b="b"/>
            <a:pathLst>
              <a:path w="1891684" h="488398">
                <a:moveTo>
                  <a:pt x="0" y="0"/>
                </a:moveTo>
                <a:lnTo>
                  <a:pt x="1891684" y="0"/>
                </a:lnTo>
                <a:lnTo>
                  <a:pt x="1891684" y="488398"/>
                </a:lnTo>
                <a:lnTo>
                  <a:pt x="0" y="488398"/>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grpSp>
        <p:nvGrpSpPr>
          <p:cNvPr id="57" name="Group 57"/>
          <p:cNvGrpSpPr/>
          <p:nvPr/>
        </p:nvGrpSpPr>
        <p:grpSpPr>
          <a:xfrm>
            <a:off x="9421751" y="5662452"/>
            <a:ext cx="3086100" cy="3086100"/>
            <a:chOff x="0" y="0"/>
            <a:chExt cx="812800" cy="812800"/>
          </a:xfrm>
        </p:grpSpPr>
        <p:sp>
          <p:nvSpPr>
            <p:cNvPr id="58" name="Freeform 58"/>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3C2E3D">
                <a:alpha val="24706"/>
              </a:srgbClr>
            </a:solidFill>
            <a:ln cap="sq">
              <a:noFill/>
              <a:prstDash val="solid"/>
              <a:miter/>
            </a:ln>
          </p:spPr>
        </p:sp>
        <p:sp>
          <p:nvSpPr>
            <p:cNvPr id="59" name="TextBox 59"/>
            <p:cNvSpPr txBox="1"/>
            <p:nvPr/>
          </p:nvSpPr>
          <p:spPr>
            <a:xfrm>
              <a:off x="0" y="-38100"/>
              <a:ext cx="812800"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60" name="Group 60"/>
          <p:cNvGrpSpPr/>
          <p:nvPr/>
        </p:nvGrpSpPr>
        <p:grpSpPr>
          <a:xfrm>
            <a:off x="9358954" y="5637780"/>
            <a:ext cx="3086100" cy="3086100"/>
            <a:chOff x="0" y="0"/>
            <a:chExt cx="812800" cy="812800"/>
          </a:xfrm>
        </p:grpSpPr>
        <p:sp>
          <p:nvSpPr>
            <p:cNvPr id="61" name="Freeform 61"/>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A1D4EF"/>
            </a:solidFill>
            <a:ln cap="sq">
              <a:noFill/>
              <a:prstDash val="solid"/>
              <a:miter/>
            </a:ln>
          </p:spPr>
        </p:sp>
        <p:sp>
          <p:nvSpPr>
            <p:cNvPr id="62" name="TextBox 62"/>
            <p:cNvSpPr txBox="1"/>
            <p:nvPr/>
          </p:nvSpPr>
          <p:spPr>
            <a:xfrm>
              <a:off x="0" y="-38100"/>
              <a:ext cx="812800"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3" name="Freeform 63"/>
          <p:cNvSpPr/>
          <p:nvPr/>
        </p:nvSpPr>
        <p:spPr>
          <a:xfrm>
            <a:off x="9956162" y="5391890"/>
            <a:ext cx="1891684" cy="488398"/>
          </a:xfrm>
          <a:custGeom>
            <a:avLst/>
            <a:gdLst/>
            <a:ahLst/>
            <a:cxnLst/>
            <a:rect l="l" t="t" r="r" b="b"/>
            <a:pathLst>
              <a:path w="1891684" h="488398">
                <a:moveTo>
                  <a:pt x="0" y="0"/>
                </a:moveTo>
                <a:lnTo>
                  <a:pt x="1891684" y="0"/>
                </a:lnTo>
                <a:lnTo>
                  <a:pt x="1891684" y="488398"/>
                </a:lnTo>
                <a:lnTo>
                  <a:pt x="0" y="488398"/>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grpSp>
        <p:nvGrpSpPr>
          <p:cNvPr id="64" name="Group 64"/>
          <p:cNvGrpSpPr/>
          <p:nvPr/>
        </p:nvGrpSpPr>
        <p:grpSpPr>
          <a:xfrm>
            <a:off x="12948825" y="1862970"/>
            <a:ext cx="3086100" cy="3086100"/>
            <a:chOff x="0" y="0"/>
            <a:chExt cx="812800" cy="812800"/>
          </a:xfrm>
        </p:grpSpPr>
        <p:sp>
          <p:nvSpPr>
            <p:cNvPr id="65" name="Freeform 6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3C2E3D">
                <a:alpha val="24706"/>
              </a:srgbClr>
            </a:solidFill>
            <a:ln cap="sq">
              <a:noFill/>
              <a:prstDash val="solid"/>
              <a:miter/>
            </a:ln>
          </p:spPr>
        </p:sp>
        <p:sp>
          <p:nvSpPr>
            <p:cNvPr id="66" name="TextBox 66"/>
            <p:cNvSpPr txBox="1"/>
            <p:nvPr/>
          </p:nvSpPr>
          <p:spPr>
            <a:xfrm>
              <a:off x="0" y="-38100"/>
              <a:ext cx="812800"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67" name="Group 67"/>
          <p:cNvGrpSpPr/>
          <p:nvPr/>
        </p:nvGrpSpPr>
        <p:grpSpPr>
          <a:xfrm>
            <a:off x="12873679" y="1862970"/>
            <a:ext cx="3086100" cy="3086100"/>
            <a:chOff x="0" y="0"/>
            <a:chExt cx="812800" cy="812800"/>
          </a:xfrm>
        </p:grpSpPr>
        <p:sp>
          <p:nvSpPr>
            <p:cNvPr id="68" name="Freeform 68"/>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FAE0BA"/>
            </a:solidFill>
            <a:ln cap="sq">
              <a:noFill/>
              <a:prstDash val="solid"/>
              <a:miter/>
            </a:ln>
          </p:spPr>
        </p:sp>
        <p:sp>
          <p:nvSpPr>
            <p:cNvPr id="69" name="TextBox 69"/>
            <p:cNvSpPr txBox="1"/>
            <p:nvPr/>
          </p:nvSpPr>
          <p:spPr>
            <a:xfrm>
              <a:off x="0" y="-38100"/>
              <a:ext cx="812800"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0" name="Freeform 70"/>
          <p:cNvSpPr/>
          <p:nvPr/>
        </p:nvSpPr>
        <p:spPr>
          <a:xfrm rot="-197697">
            <a:off x="13470887" y="1567737"/>
            <a:ext cx="1891684" cy="488398"/>
          </a:xfrm>
          <a:custGeom>
            <a:avLst/>
            <a:gdLst/>
            <a:ahLst/>
            <a:cxnLst/>
            <a:rect l="l" t="t" r="r" b="b"/>
            <a:pathLst>
              <a:path w="1891684" h="488398">
                <a:moveTo>
                  <a:pt x="0" y="0"/>
                </a:moveTo>
                <a:lnTo>
                  <a:pt x="1891684" y="0"/>
                </a:lnTo>
                <a:lnTo>
                  <a:pt x="1891684" y="488398"/>
                </a:lnTo>
                <a:lnTo>
                  <a:pt x="0" y="488398"/>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grpSp>
        <p:nvGrpSpPr>
          <p:cNvPr id="71" name="Group 71"/>
          <p:cNvGrpSpPr/>
          <p:nvPr/>
        </p:nvGrpSpPr>
        <p:grpSpPr>
          <a:xfrm>
            <a:off x="12948825" y="5662452"/>
            <a:ext cx="3086100" cy="3086100"/>
            <a:chOff x="0" y="0"/>
            <a:chExt cx="812800" cy="812800"/>
          </a:xfrm>
        </p:grpSpPr>
        <p:sp>
          <p:nvSpPr>
            <p:cNvPr id="72" name="Freeform 72"/>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3C2E3D">
                <a:alpha val="24706"/>
              </a:srgbClr>
            </a:solidFill>
            <a:ln cap="sq">
              <a:noFill/>
              <a:prstDash val="solid"/>
              <a:miter/>
            </a:ln>
          </p:spPr>
        </p:sp>
        <p:sp>
          <p:nvSpPr>
            <p:cNvPr id="73" name="TextBox 73"/>
            <p:cNvSpPr txBox="1"/>
            <p:nvPr/>
          </p:nvSpPr>
          <p:spPr>
            <a:xfrm>
              <a:off x="0" y="-38100"/>
              <a:ext cx="812800" cy="850900"/>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74" name="Group 74"/>
          <p:cNvGrpSpPr/>
          <p:nvPr/>
        </p:nvGrpSpPr>
        <p:grpSpPr>
          <a:xfrm>
            <a:off x="12873679" y="5687123"/>
            <a:ext cx="3086100" cy="3086100"/>
            <a:chOff x="0" y="0"/>
            <a:chExt cx="812800" cy="812800"/>
          </a:xfrm>
        </p:grpSpPr>
        <p:sp>
          <p:nvSpPr>
            <p:cNvPr id="75" name="Freeform 75"/>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A1D4EF"/>
            </a:solidFill>
            <a:ln cap="sq">
              <a:noFill/>
              <a:prstDash val="solid"/>
              <a:miter/>
            </a:ln>
          </p:spPr>
        </p:sp>
        <p:sp>
          <p:nvSpPr>
            <p:cNvPr id="76" name="TextBox 76"/>
            <p:cNvSpPr txBox="1"/>
            <p:nvPr/>
          </p:nvSpPr>
          <p:spPr>
            <a:xfrm>
              <a:off x="0" y="-38100"/>
              <a:ext cx="812800" cy="850900"/>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7" name="Freeform 77"/>
          <p:cNvSpPr/>
          <p:nvPr/>
        </p:nvSpPr>
        <p:spPr>
          <a:xfrm rot="124645">
            <a:off x="13466646" y="5398946"/>
            <a:ext cx="1891684" cy="488398"/>
          </a:xfrm>
          <a:custGeom>
            <a:avLst/>
            <a:gdLst/>
            <a:ahLst/>
            <a:cxnLst/>
            <a:rect l="l" t="t" r="r" b="b"/>
            <a:pathLst>
              <a:path w="1891684" h="488398">
                <a:moveTo>
                  <a:pt x="0" y="0"/>
                </a:moveTo>
                <a:lnTo>
                  <a:pt x="1891683" y="0"/>
                </a:lnTo>
                <a:lnTo>
                  <a:pt x="1891683" y="488398"/>
                </a:lnTo>
                <a:lnTo>
                  <a:pt x="0" y="488398"/>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78" name="TextBox 78"/>
          <p:cNvSpPr txBox="1"/>
          <p:nvPr/>
        </p:nvSpPr>
        <p:spPr>
          <a:xfrm>
            <a:off x="6176080" y="2466549"/>
            <a:ext cx="2523296" cy="1803678"/>
          </a:xfrm>
          <a:prstGeom prst="rect">
            <a:avLst/>
          </a:prstGeom>
        </p:spPr>
        <p:txBody>
          <a:bodyPr lIns="0" tIns="0" rIns="0" bIns="0" rtlCol="0" anchor="t">
            <a:spAutoFit/>
          </a:bodyPr>
          <a:lstStyle/>
          <a:p>
            <a:pPr algn="ctr">
              <a:lnSpc>
                <a:spcPts val="3484"/>
              </a:lnSpc>
            </a:pPr>
            <a:r>
              <a:rPr lang="en-US" sz="2489">
                <a:solidFill>
                  <a:srgbClr val="3E303F"/>
                </a:solidFill>
                <a:latin typeface="Finger Paint"/>
                <a:ea typeface="Finger Paint"/>
                <a:cs typeface="Finger Paint"/>
                <a:sym typeface="Finger Paint"/>
              </a:rPr>
              <a:t>KINDERGARTEN </a:t>
            </a:r>
          </a:p>
          <a:p>
            <a:pPr algn="ctr">
              <a:lnSpc>
                <a:spcPts val="5584"/>
              </a:lnSpc>
            </a:pPr>
            <a:r>
              <a:rPr lang="en-US" sz="3989">
                <a:solidFill>
                  <a:srgbClr val="3E303F"/>
                </a:solidFill>
                <a:latin typeface="Finger Paint"/>
                <a:ea typeface="Finger Paint"/>
                <a:cs typeface="Finger Paint"/>
                <a:sym typeface="Finger Paint"/>
              </a:rPr>
              <a:t>ARCHE </a:t>
            </a:r>
          </a:p>
          <a:p>
            <a:pPr algn="ctr">
              <a:lnSpc>
                <a:spcPts val="5584"/>
              </a:lnSpc>
            </a:pPr>
            <a:r>
              <a:rPr lang="en-US" sz="3989">
                <a:solidFill>
                  <a:srgbClr val="3E303F"/>
                </a:solidFill>
                <a:latin typeface="Finger Paint"/>
                <a:ea typeface="Finger Paint"/>
                <a:cs typeface="Finger Paint"/>
                <a:sym typeface="Finger Paint"/>
              </a:rPr>
              <a:t>NOAH</a:t>
            </a:r>
          </a:p>
        </p:txBody>
      </p:sp>
      <p:sp>
        <p:nvSpPr>
          <p:cNvPr id="79" name="TextBox 79"/>
          <p:cNvSpPr txBox="1"/>
          <p:nvPr/>
        </p:nvSpPr>
        <p:spPr>
          <a:xfrm>
            <a:off x="13222226" y="2585544"/>
            <a:ext cx="2523296" cy="904517"/>
          </a:xfrm>
          <a:prstGeom prst="rect">
            <a:avLst/>
          </a:prstGeom>
        </p:spPr>
        <p:txBody>
          <a:bodyPr lIns="0" tIns="0" rIns="0" bIns="0" rtlCol="0" anchor="t">
            <a:spAutoFit/>
          </a:bodyPr>
          <a:lstStyle/>
          <a:p>
            <a:pPr algn="ctr">
              <a:lnSpc>
                <a:spcPts val="3484"/>
              </a:lnSpc>
            </a:pPr>
            <a:r>
              <a:rPr lang="en-US" sz="2489">
                <a:solidFill>
                  <a:srgbClr val="3E303F"/>
                </a:solidFill>
                <a:latin typeface="Finger Paint"/>
                <a:ea typeface="Finger Paint"/>
                <a:cs typeface="Finger Paint"/>
                <a:sym typeface="Finger Paint"/>
              </a:rPr>
              <a:t>KINDERGARTEN </a:t>
            </a:r>
          </a:p>
          <a:p>
            <a:pPr algn="ctr">
              <a:lnSpc>
                <a:spcPts val="3904"/>
              </a:lnSpc>
            </a:pPr>
            <a:r>
              <a:rPr lang="en-US" sz="2789">
                <a:solidFill>
                  <a:srgbClr val="3E303F"/>
                </a:solidFill>
                <a:latin typeface="Finger Paint"/>
                <a:ea typeface="Finger Paint"/>
                <a:cs typeface="Finger Paint"/>
                <a:sym typeface="Finger Paint"/>
              </a:rPr>
              <a:t>MONTESSORI</a:t>
            </a:r>
          </a:p>
        </p:txBody>
      </p:sp>
      <p:sp>
        <p:nvSpPr>
          <p:cNvPr id="80" name="TextBox 80"/>
          <p:cNvSpPr txBox="1"/>
          <p:nvPr/>
        </p:nvSpPr>
        <p:spPr>
          <a:xfrm>
            <a:off x="9713982" y="2502192"/>
            <a:ext cx="2523296" cy="1098828"/>
          </a:xfrm>
          <a:prstGeom prst="rect">
            <a:avLst/>
          </a:prstGeom>
        </p:spPr>
        <p:txBody>
          <a:bodyPr lIns="0" tIns="0" rIns="0" bIns="0" rtlCol="0" anchor="t">
            <a:spAutoFit/>
          </a:bodyPr>
          <a:lstStyle/>
          <a:p>
            <a:pPr algn="ctr">
              <a:lnSpc>
                <a:spcPts val="3484"/>
              </a:lnSpc>
            </a:pPr>
            <a:r>
              <a:rPr lang="en-US" sz="2489">
                <a:solidFill>
                  <a:srgbClr val="3E303F"/>
                </a:solidFill>
                <a:latin typeface="Finger Paint"/>
                <a:ea typeface="Finger Paint"/>
                <a:cs typeface="Finger Paint"/>
                <a:sym typeface="Finger Paint"/>
              </a:rPr>
              <a:t>KINDERGARTEN </a:t>
            </a:r>
          </a:p>
          <a:p>
            <a:pPr algn="ctr">
              <a:lnSpc>
                <a:spcPts val="5584"/>
              </a:lnSpc>
            </a:pPr>
            <a:r>
              <a:rPr lang="en-US" sz="3989">
                <a:solidFill>
                  <a:srgbClr val="3E303F"/>
                </a:solidFill>
                <a:latin typeface="Finger Paint"/>
                <a:ea typeface="Finger Paint"/>
                <a:cs typeface="Finger Paint"/>
                <a:sym typeface="Finger Paint"/>
              </a:rPr>
              <a:t>RÜDERN</a:t>
            </a:r>
          </a:p>
        </p:txBody>
      </p:sp>
      <p:sp>
        <p:nvSpPr>
          <p:cNvPr id="81" name="TextBox 81"/>
          <p:cNvSpPr txBox="1"/>
          <p:nvPr/>
        </p:nvSpPr>
        <p:spPr>
          <a:xfrm>
            <a:off x="9714203" y="6152329"/>
            <a:ext cx="2523296" cy="1545868"/>
          </a:xfrm>
          <a:prstGeom prst="rect">
            <a:avLst/>
          </a:prstGeom>
        </p:spPr>
        <p:txBody>
          <a:bodyPr lIns="0" tIns="0" rIns="0" bIns="0" rtlCol="0" anchor="t">
            <a:spAutoFit/>
          </a:bodyPr>
          <a:lstStyle/>
          <a:p>
            <a:pPr algn="ctr">
              <a:lnSpc>
                <a:spcPts val="7964"/>
              </a:lnSpc>
            </a:pPr>
            <a:r>
              <a:rPr lang="en-US" sz="5689">
                <a:solidFill>
                  <a:srgbClr val="3E303F"/>
                </a:solidFill>
                <a:latin typeface="Finger Paint"/>
                <a:ea typeface="Finger Paint"/>
                <a:cs typeface="Finger Paint"/>
                <a:sym typeface="Finger Paint"/>
              </a:rPr>
              <a:t>KITA </a:t>
            </a:r>
          </a:p>
          <a:p>
            <a:pPr algn="ctr">
              <a:lnSpc>
                <a:spcPts val="4324"/>
              </a:lnSpc>
            </a:pPr>
            <a:r>
              <a:rPr lang="en-US" sz="3089">
                <a:solidFill>
                  <a:srgbClr val="3E303F"/>
                </a:solidFill>
                <a:latin typeface="Finger Paint"/>
                <a:ea typeface="Finger Paint"/>
                <a:cs typeface="Finger Paint"/>
                <a:sym typeface="Finger Paint"/>
              </a:rPr>
              <a:t>ST. MARTIN</a:t>
            </a:r>
          </a:p>
        </p:txBody>
      </p:sp>
      <p:sp>
        <p:nvSpPr>
          <p:cNvPr id="82" name="TextBox 82"/>
          <p:cNvSpPr txBox="1"/>
          <p:nvPr/>
        </p:nvSpPr>
        <p:spPr>
          <a:xfrm>
            <a:off x="2587508" y="6422631"/>
            <a:ext cx="2523296" cy="2091333"/>
          </a:xfrm>
          <a:prstGeom prst="rect">
            <a:avLst/>
          </a:prstGeom>
        </p:spPr>
        <p:txBody>
          <a:bodyPr lIns="0" tIns="0" rIns="0" bIns="0" rtlCol="0" anchor="t">
            <a:spAutoFit/>
          </a:bodyPr>
          <a:lstStyle/>
          <a:p>
            <a:pPr algn="ctr">
              <a:lnSpc>
                <a:spcPts val="7404"/>
              </a:lnSpc>
            </a:pPr>
            <a:r>
              <a:rPr lang="en-US" sz="5289">
                <a:solidFill>
                  <a:srgbClr val="3E303F"/>
                </a:solidFill>
                <a:latin typeface="Finger Paint"/>
                <a:ea typeface="Finger Paint"/>
                <a:cs typeface="Finger Paint"/>
                <a:sym typeface="Finger Paint"/>
              </a:rPr>
              <a:t>KITA</a:t>
            </a:r>
          </a:p>
          <a:p>
            <a:pPr algn="ctr">
              <a:lnSpc>
                <a:spcPts val="4604"/>
              </a:lnSpc>
            </a:pPr>
            <a:r>
              <a:rPr lang="en-US" sz="3289">
                <a:solidFill>
                  <a:srgbClr val="3E303F"/>
                </a:solidFill>
                <a:latin typeface="Finger Paint"/>
                <a:ea typeface="Finger Paint"/>
                <a:cs typeface="Finger Paint"/>
                <a:sym typeface="Finger Paint"/>
              </a:rPr>
              <a:t>SULZGRIES</a:t>
            </a:r>
          </a:p>
          <a:p>
            <a:pPr algn="ctr">
              <a:lnSpc>
                <a:spcPts val="4604"/>
              </a:lnSpc>
            </a:pPr>
            <a:r>
              <a:rPr lang="en-US" sz="3289">
                <a:solidFill>
                  <a:srgbClr val="3E303F"/>
                </a:solidFill>
                <a:latin typeface="Finger Paint"/>
                <a:ea typeface="Finger Paint"/>
                <a:cs typeface="Finger Paint"/>
                <a:sym typeface="Finger Paint"/>
              </a:rPr>
              <a:t>109</a:t>
            </a:r>
          </a:p>
        </p:txBody>
      </p:sp>
      <p:sp>
        <p:nvSpPr>
          <p:cNvPr id="83" name="TextBox 83"/>
          <p:cNvSpPr txBox="1"/>
          <p:nvPr/>
        </p:nvSpPr>
        <p:spPr>
          <a:xfrm>
            <a:off x="13222226" y="6114807"/>
            <a:ext cx="2523296" cy="2088793"/>
          </a:xfrm>
          <a:prstGeom prst="rect">
            <a:avLst/>
          </a:prstGeom>
        </p:spPr>
        <p:txBody>
          <a:bodyPr lIns="0" tIns="0" rIns="0" bIns="0" rtlCol="0" anchor="t">
            <a:spAutoFit/>
          </a:bodyPr>
          <a:lstStyle/>
          <a:p>
            <a:pPr algn="ctr">
              <a:lnSpc>
                <a:spcPts val="7964"/>
              </a:lnSpc>
            </a:pPr>
            <a:r>
              <a:rPr lang="en-US" sz="5689">
                <a:solidFill>
                  <a:srgbClr val="3E303F"/>
                </a:solidFill>
                <a:latin typeface="Finger Paint"/>
                <a:ea typeface="Finger Paint"/>
                <a:cs typeface="Finger Paint"/>
                <a:sym typeface="Finger Paint"/>
              </a:rPr>
              <a:t>KITA </a:t>
            </a:r>
          </a:p>
          <a:p>
            <a:pPr algn="ctr">
              <a:lnSpc>
                <a:spcPts val="4324"/>
              </a:lnSpc>
            </a:pPr>
            <a:r>
              <a:rPr lang="en-US" sz="3089">
                <a:solidFill>
                  <a:srgbClr val="3E303F"/>
                </a:solidFill>
                <a:latin typeface="Finger Paint"/>
                <a:ea typeface="Finger Paint"/>
                <a:cs typeface="Finger Paint"/>
                <a:sym typeface="Finger Paint"/>
              </a:rPr>
              <a:t>SONNEN-</a:t>
            </a:r>
          </a:p>
          <a:p>
            <a:pPr algn="ctr">
              <a:lnSpc>
                <a:spcPts val="4324"/>
              </a:lnSpc>
            </a:pPr>
            <a:r>
              <a:rPr lang="en-US" sz="3089">
                <a:solidFill>
                  <a:srgbClr val="3E303F"/>
                </a:solidFill>
                <a:latin typeface="Finger Paint"/>
                <a:ea typeface="Finger Paint"/>
                <a:cs typeface="Finger Paint"/>
                <a:sym typeface="Finger Paint"/>
              </a:rPr>
              <a:t>SCHEIN</a:t>
            </a:r>
          </a:p>
        </p:txBody>
      </p:sp>
      <p:sp>
        <p:nvSpPr>
          <p:cNvPr id="84" name="TextBox 84"/>
          <p:cNvSpPr txBox="1"/>
          <p:nvPr/>
        </p:nvSpPr>
        <p:spPr>
          <a:xfrm>
            <a:off x="2375988" y="2626969"/>
            <a:ext cx="2990565" cy="1411792"/>
          </a:xfrm>
          <a:prstGeom prst="rect">
            <a:avLst/>
          </a:prstGeom>
        </p:spPr>
        <p:txBody>
          <a:bodyPr lIns="0" tIns="0" rIns="0" bIns="0" rtlCol="0" anchor="t">
            <a:spAutoFit/>
          </a:bodyPr>
          <a:lstStyle/>
          <a:p>
            <a:pPr algn="ctr">
              <a:lnSpc>
                <a:spcPts val="3799"/>
              </a:lnSpc>
            </a:pPr>
            <a:r>
              <a:rPr lang="en-US" sz="2713">
                <a:solidFill>
                  <a:srgbClr val="3E303F"/>
                </a:solidFill>
                <a:latin typeface="Finger Paint"/>
                <a:ea typeface="Finger Paint"/>
                <a:cs typeface="Finger Paint"/>
                <a:sym typeface="Finger Paint"/>
              </a:rPr>
              <a:t>UNSERE KINDER-</a:t>
            </a:r>
          </a:p>
          <a:p>
            <a:pPr algn="ctr">
              <a:lnSpc>
                <a:spcPts val="3799"/>
              </a:lnSpc>
            </a:pPr>
            <a:r>
              <a:rPr lang="en-US" sz="2713">
                <a:solidFill>
                  <a:srgbClr val="3E303F"/>
                </a:solidFill>
                <a:latin typeface="Finger Paint"/>
                <a:ea typeface="Finger Paint"/>
                <a:cs typeface="Finger Paint"/>
                <a:sym typeface="Finger Paint"/>
              </a:rPr>
              <a:t>TAGES-</a:t>
            </a:r>
          </a:p>
          <a:p>
            <a:pPr algn="ctr">
              <a:lnSpc>
                <a:spcPts val="3799"/>
              </a:lnSpc>
            </a:pPr>
            <a:r>
              <a:rPr lang="en-US" sz="2713">
                <a:solidFill>
                  <a:srgbClr val="3E303F"/>
                </a:solidFill>
                <a:latin typeface="Finger Paint"/>
                <a:ea typeface="Finger Paint"/>
                <a:cs typeface="Finger Paint"/>
                <a:sym typeface="Finger Paint"/>
              </a:rPr>
              <a:t>EINRICHTUNGEN</a:t>
            </a:r>
          </a:p>
        </p:txBody>
      </p:sp>
      <p:sp>
        <p:nvSpPr>
          <p:cNvPr id="85" name="TextBox 85"/>
          <p:cNvSpPr txBox="1"/>
          <p:nvPr/>
        </p:nvSpPr>
        <p:spPr>
          <a:xfrm>
            <a:off x="6158554" y="6373289"/>
            <a:ext cx="2523296" cy="2091333"/>
          </a:xfrm>
          <a:prstGeom prst="rect">
            <a:avLst/>
          </a:prstGeom>
        </p:spPr>
        <p:txBody>
          <a:bodyPr lIns="0" tIns="0" rIns="0" bIns="0" rtlCol="0" anchor="t">
            <a:spAutoFit/>
          </a:bodyPr>
          <a:lstStyle/>
          <a:p>
            <a:pPr algn="ctr">
              <a:lnSpc>
                <a:spcPts val="7404"/>
              </a:lnSpc>
            </a:pPr>
            <a:r>
              <a:rPr lang="en-US" sz="5289">
                <a:solidFill>
                  <a:srgbClr val="3E303F"/>
                </a:solidFill>
                <a:latin typeface="Finger Paint"/>
                <a:ea typeface="Finger Paint"/>
                <a:cs typeface="Finger Paint"/>
                <a:sym typeface="Finger Paint"/>
              </a:rPr>
              <a:t>KITA</a:t>
            </a:r>
          </a:p>
          <a:p>
            <a:pPr algn="ctr">
              <a:lnSpc>
                <a:spcPts val="4604"/>
              </a:lnSpc>
            </a:pPr>
            <a:r>
              <a:rPr lang="en-US" sz="3289">
                <a:solidFill>
                  <a:srgbClr val="3E303F"/>
                </a:solidFill>
                <a:latin typeface="Finger Paint"/>
                <a:ea typeface="Finger Paint"/>
                <a:cs typeface="Finger Paint"/>
                <a:sym typeface="Finger Paint"/>
              </a:rPr>
              <a:t>SULZGRIES</a:t>
            </a:r>
          </a:p>
          <a:p>
            <a:pPr algn="ctr">
              <a:lnSpc>
                <a:spcPts val="4604"/>
              </a:lnSpc>
            </a:pPr>
            <a:r>
              <a:rPr lang="en-US" sz="3289">
                <a:solidFill>
                  <a:srgbClr val="3E303F"/>
                </a:solidFill>
                <a:latin typeface="Finger Paint"/>
                <a:ea typeface="Finger Paint"/>
                <a:cs typeface="Finger Paint"/>
                <a:sym typeface="Finger Paint"/>
              </a:rPr>
              <a:t>124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185326" y="561269"/>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grpSp>
        <p:nvGrpSpPr>
          <p:cNvPr id="23" name="Group 23"/>
          <p:cNvGrpSpPr/>
          <p:nvPr/>
        </p:nvGrpSpPr>
        <p:grpSpPr>
          <a:xfrm>
            <a:off x="6980446" y="3341933"/>
            <a:ext cx="4441632" cy="5375639"/>
            <a:chOff x="0" y="0"/>
            <a:chExt cx="1169813" cy="1415806"/>
          </a:xfrm>
        </p:grpSpPr>
        <p:sp>
          <p:nvSpPr>
            <p:cNvPr id="24" name="Freeform 24"/>
            <p:cNvSpPr/>
            <p:nvPr/>
          </p:nvSpPr>
          <p:spPr>
            <a:xfrm>
              <a:off x="0" y="0"/>
              <a:ext cx="1169813" cy="1415806"/>
            </a:xfrm>
            <a:custGeom>
              <a:avLst/>
              <a:gdLst/>
              <a:ahLst/>
              <a:cxnLst/>
              <a:rect l="l" t="t" r="r" b="b"/>
              <a:pathLst>
                <a:path w="1169813" h="1415806">
                  <a:moveTo>
                    <a:pt x="0" y="0"/>
                  </a:moveTo>
                  <a:lnTo>
                    <a:pt x="1169813" y="0"/>
                  </a:lnTo>
                  <a:lnTo>
                    <a:pt x="1169813" y="1415806"/>
                  </a:lnTo>
                  <a:lnTo>
                    <a:pt x="0" y="1415806"/>
                  </a:lnTo>
                  <a:close/>
                </a:path>
              </a:pathLst>
            </a:custGeom>
            <a:solidFill>
              <a:srgbClr val="3E303F">
                <a:alpha val="24706"/>
              </a:srgbClr>
            </a:solidFill>
            <a:ln cap="sq">
              <a:noFill/>
              <a:prstDash val="solid"/>
              <a:miter/>
            </a:ln>
          </p:spPr>
        </p:sp>
        <p:sp>
          <p:nvSpPr>
            <p:cNvPr id="25" name="TextBox 25"/>
            <p:cNvSpPr txBox="1"/>
            <p:nvPr/>
          </p:nvSpPr>
          <p:spPr>
            <a:xfrm>
              <a:off x="0" y="-38100"/>
              <a:ext cx="1169813" cy="1453906"/>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6" name="Group 26"/>
          <p:cNvGrpSpPr/>
          <p:nvPr/>
        </p:nvGrpSpPr>
        <p:grpSpPr>
          <a:xfrm>
            <a:off x="6820734" y="3237158"/>
            <a:ext cx="4441682" cy="5360399"/>
            <a:chOff x="0" y="0"/>
            <a:chExt cx="1169826" cy="1411792"/>
          </a:xfrm>
        </p:grpSpPr>
        <p:sp>
          <p:nvSpPr>
            <p:cNvPr id="27" name="Freeform 27"/>
            <p:cNvSpPr/>
            <p:nvPr/>
          </p:nvSpPr>
          <p:spPr>
            <a:xfrm>
              <a:off x="0" y="0"/>
              <a:ext cx="1169826" cy="1411792"/>
            </a:xfrm>
            <a:custGeom>
              <a:avLst/>
              <a:gdLst/>
              <a:ahLst/>
              <a:cxnLst/>
              <a:rect l="l" t="t" r="r" b="b"/>
              <a:pathLst>
                <a:path w="1169826" h="1411792">
                  <a:moveTo>
                    <a:pt x="0" y="0"/>
                  </a:moveTo>
                  <a:lnTo>
                    <a:pt x="1169826" y="0"/>
                  </a:lnTo>
                  <a:lnTo>
                    <a:pt x="1169826" y="1411792"/>
                  </a:lnTo>
                  <a:lnTo>
                    <a:pt x="0" y="1411792"/>
                  </a:lnTo>
                  <a:close/>
                </a:path>
              </a:pathLst>
            </a:custGeom>
            <a:solidFill>
              <a:srgbClr val="FCF2D3"/>
            </a:solidFill>
            <a:ln cap="sq">
              <a:noFill/>
              <a:prstDash val="solid"/>
              <a:miter/>
            </a:ln>
          </p:spPr>
        </p:sp>
        <p:sp>
          <p:nvSpPr>
            <p:cNvPr id="28" name="TextBox 28"/>
            <p:cNvSpPr txBox="1"/>
            <p:nvPr/>
          </p:nvSpPr>
          <p:spPr>
            <a:xfrm>
              <a:off x="0" y="-38100"/>
              <a:ext cx="1169826" cy="1449892"/>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9" name="Freeform 29"/>
          <p:cNvSpPr/>
          <p:nvPr/>
        </p:nvSpPr>
        <p:spPr>
          <a:xfrm rot="240384">
            <a:off x="8127452" y="2984934"/>
            <a:ext cx="1891684" cy="488398"/>
          </a:xfrm>
          <a:custGeom>
            <a:avLst/>
            <a:gdLst/>
            <a:ahLst/>
            <a:cxnLst/>
            <a:rect l="l" t="t" r="r" b="b"/>
            <a:pathLst>
              <a:path w="1891684" h="488398">
                <a:moveTo>
                  <a:pt x="0" y="0"/>
                </a:moveTo>
                <a:lnTo>
                  <a:pt x="1891684" y="0"/>
                </a:lnTo>
                <a:lnTo>
                  <a:pt x="1891684" y="488398"/>
                </a:lnTo>
                <a:lnTo>
                  <a:pt x="0" y="488398"/>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grpSp>
        <p:nvGrpSpPr>
          <p:cNvPr id="30" name="Group 30"/>
          <p:cNvGrpSpPr/>
          <p:nvPr/>
        </p:nvGrpSpPr>
        <p:grpSpPr>
          <a:xfrm>
            <a:off x="11767465" y="3341933"/>
            <a:ext cx="4441632" cy="5375639"/>
            <a:chOff x="0" y="0"/>
            <a:chExt cx="1169813" cy="1415806"/>
          </a:xfrm>
        </p:grpSpPr>
        <p:sp>
          <p:nvSpPr>
            <p:cNvPr id="31" name="Freeform 31"/>
            <p:cNvSpPr/>
            <p:nvPr/>
          </p:nvSpPr>
          <p:spPr>
            <a:xfrm>
              <a:off x="0" y="0"/>
              <a:ext cx="1169813" cy="1415806"/>
            </a:xfrm>
            <a:custGeom>
              <a:avLst/>
              <a:gdLst/>
              <a:ahLst/>
              <a:cxnLst/>
              <a:rect l="l" t="t" r="r" b="b"/>
              <a:pathLst>
                <a:path w="1169813" h="1415806">
                  <a:moveTo>
                    <a:pt x="0" y="0"/>
                  </a:moveTo>
                  <a:lnTo>
                    <a:pt x="1169813" y="0"/>
                  </a:lnTo>
                  <a:lnTo>
                    <a:pt x="1169813" y="1415806"/>
                  </a:lnTo>
                  <a:lnTo>
                    <a:pt x="0" y="1415806"/>
                  </a:lnTo>
                  <a:close/>
                </a:path>
              </a:pathLst>
            </a:custGeom>
            <a:solidFill>
              <a:srgbClr val="3E303F">
                <a:alpha val="24706"/>
              </a:srgbClr>
            </a:solidFill>
            <a:ln cap="sq">
              <a:noFill/>
              <a:prstDash val="solid"/>
              <a:miter/>
            </a:ln>
          </p:spPr>
        </p:sp>
        <p:sp>
          <p:nvSpPr>
            <p:cNvPr id="32" name="TextBox 32"/>
            <p:cNvSpPr txBox="1"/>
            <p:nvPr/>
          </p:nvSpPr>
          <p:spPr>
            <a:xfrm>
              <a:off x="0" y="-38100"/>
              <a:ext cx="1169813" cy="1453906"/>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33" name="Group 33"/>
          <p:cNvGrpSpPr/>
          <p:nvPr/>
        </p:nvGrpSpPr>
        <p:grpSpPr>
          <a:xfrm>
            <a:off x="11652941" y="3237158"/>
            <a:ext cx="4441682" cy="5360399"/>
            <a:chOff x="0" y="0"/>
            <a:chExt cx="1169826" cy="1411792"/>
          </a:xfrm>
        </p:grpSpPr>
        <p:sp>
          <p:nvSpPr>
            <p:cNvPr id="34" name="Freeform 34"/>
            <p:cNvSpPr/>
            <p:nvPr/>
          </p:nvSpPr>
          <p:spPr>
            <a:xfrm>
              <a:off x="0" y="0"/>
              <a:ext cx="1169826" cy="1411792"/>
            </a:xfrm>
            <a:custGeom>
              <a:avLst/>
              <a:gdLst/>
              <a:ahLst/>
              <a:cxnLst/>
              <a:rect l="l" t="t" r="r" b="b"/>
              <a:pathLst>
                <a:path w="1169826" h="1411792">
                  <a:moveTo>
                    <a:pt x="0" y="0"/>
                  </a:moveTo>
                  <a:lnTo>
                    <a:pt x="1169826" y="0"/>
                  </a:lnTo>
                  <a:lnTo>
                    <a:pt x="1169826" y="1411792"/>
                  </a:lnTo>
                  <a:lnTo>
                    <a:pt x="0" y="1411792"/>
                  </a:lnTo>
                  <a:close/>
                </a:path>
              </a:pathLst>
            </a:custGeom>
            <a:solidFill>
              <a:srgbClr val="FFC7C7"/>
            </a:solidFill>
            <a:ln cap="sq">
              <a:noFill/>
              <a:prstDash val="solid"/>
              <a:miter/>
            </a:ln>
          </p:spPr>
        </p:sp>
        <p:sp>
          <p:nvSpPr>
            <p:cNvPr id="35" name="TextBox 35"/>
            <p:cNvSpPr txBox="1"/>
            <p:nvPr/>
          </p:nvSpPr>
          <p:spPr>
            <a:xfrm>
              <a:off x="0" y="-38100"/>
              <a:ext cx="1169826" cy="1449892"/>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36" name="Freeform 36"/>
          <p:cNvSpPr/>
          <p:nvPr/>
        </p:nvSpPr>
        <p:spPr>
          <a:xfrm rot="-167141">
            <a:off x="12914472" y="2984934"/>
            <a:ext cx="1891684" cy="488398"/>
          </a:xfrm>
          <a:custGeom>
            <a:avLst/>
            <a:gdLst/>
            <a:ahLst/>
            <a:cxnLst/>
            <a:rect l="l" t="t" r="r" b="b"/>
            <a:pathLst>
              <a:path w="1891684" h="488398">
                <a:moveTo>
                  <a:pt x="0" y="0"/>
                </a:moveTo>
                <a:lnTo>
                  <a:pt x="1891683" y="0"/>
                </a:lnTo>
                <a:lnTo>
                  <a:pt x="1891683" y="488398"/>
                </a:lnTo>
                <a:lnTo>
                  <a:pt x="0" y="488398"/>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grpSp>
        <p:nvGrpSpPr>
          <p:cNvPr id="37" name="Group 37"/>
          <p:cNvGrpSpPr/>
          <p:nvPr/>
        </p:nvGrpSpPr>
        <p:grpSpPr>
          <a:xfrm>
            <a:off x="12137546" y="3658952"/>
            <a:ext cx="3701471" cy="3701456"/>
            <a:chOff x="0" y="0"/>
            <a:chExt cx="6350025" cy="6350000"/>
          </a:xfrm>
        </p:grpSpPr>
        <p:sp>
          <p:nvSpPr>
            <p:cNvPr id="38" name="Freeform 38"/>
            <p:cNvSpPr/>
            <p:nvPr/>
          </p:nvSpPr>
          <p:spPr>
            <a:xfrm>
              <a:off x="0" y="0"/>
              <a:ext cx="6350026" cy="6350000"/>
            </a:xfrm>
            <a:custGeom>
              <a:avLst/>
              <a:gdLst/>
              <a:ahLst/>
              <a:cxnLst/>
              <a:rect l="l" t="t" r="r" b="b"/>
              <a:pathLst>
                <a:path w="6350026" h="6350000">
                  <a:moveTo>
                    <a:pt x="0" y="0"/>
                  </a:moveTo>
                  <a:lnTo>
                    <a:pt x="6350026" y="0"/>
                  </a:lnTo>
                  <a:lnTo>
                    <a:pt x="6350026" y="6350000"/>
                  </a:lnTo>
                  <a:lnTo>
                    <a:pt x="0" y="6350000"/>
                  </a:lnTo>
                  <a:close/>
                </a:path>
              </a:pathLst>
            </a:custGeom>
            <a:blipFill>
              <a:blip r:embed="rId20"/>
              <a:stretch>
                <a:fillRect l="-27548" t="-12308" r="-45107" b="-2076"/>
              </a:stretch>
            </a:blipFill>
          </p:spPr>
        </p:sp>
      </p:grpSp>
      <p:grpSp>
        <p:nvGrpSpPr>
          <p:cNvPr id="39" name="Group 39"/>
          <p:cNvGrpSpPr/>
          <p:nvPr/>
        </p:nvGrpSpPr>
        <p:grpSpPr>
          <a:xfrm>
            <a:off x="2193427" y="3341933"/>
            <a:ext cx="4441632" cy="5375639"/>
            <a:chOff x="0" y="0"/>
            <a:chExt cx="1169813" cy="1415806"/>
          </a:xfrm>
        </p:grpSpPr>
        <p:sp>
          <p:nvSpPr>
            <p:cNvPr id="40" name="Freeform 40"/>
            <p:cNvSpPr/>
            <p:nvPr/>
          </p:nvSpPr>
          <p:spPr>
            <a:xfrm>
              <a:off x="0" y="0"/>
              <a:ext cx="1169813" cy="1415806"/>
            </a:xfrm>
            <a:custGeom>
              <a:avLst/>
              <a:gdLst/>
              <a:ahLst/>
              <a:cxnLst/>
              <a:rect l="l" t="t" r="r" b="b"/>
              <a:pathLst>
                <a:path w="1169813" h="1415806">
                  <a:moveTo>
                    <a:pt x="0" y="0"/>
                  </a:moveTo>
                  <a:lnTo>
                    <a:pt x="1169813" y="0"/>
                  </a:lnTo>
                  <a:lnTo>
                    <a:pt x="1169813" y="1415806"/>
                  </a:lnTo>
                  <a:lnTo>
                    <a:pt x="0" y="1415806"/>
                  </a:lnTo>
                  <a:close/>
                </a:path>
              </a:pathLst>
            </a:custGeom>
            <a:solidFill>
              <a:srgbClr val="3E303F">
                <a:alpha val="24706"/>
              </a:srgbClr>
            </a:solidFill>
            <a:ln cap="sq">
              <a:noFill/>
              <a:prstDash val="solid"/>
              <a:miter/>
            </a:ln>
          </p:spPr>
        </p:sp>
        <p:sp>
          <p:nvSpPr>
            <p:cNvPr id="41" name="TextBox 41"/>
            <p:cNvSpPr txBox="1"/>
            <p:nvPr/>
          </p:nvSpPr>
          <p:spPr>
            <a:xfrm>
              <a:off x="0" y="-38100"/>
              <a:ext cx="1169813" cy="1453906"/>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42" name="Group 42"/>
          <p:cNvGrpSpPr/>
          <p:nvPr/>
        </p:nvGrpSpPr>
        <p:grpSpPr>
          <a:xfrm>
            <a:off x="2078902" y="3237158"/>
            <a:ext cx="4441682" cy="5360399"/>
            <a:chOff x="0" y="0"/>
            <a:chExt cx="1169826" cy="1411792"/>
          </a:xfrm>
        </p:grpSpPr>
        <p:sp>
          <p:nvSpPr>
            <p:cNvPr id="43" name="Freeform 43"/>
            <p:cNvSpPr/>
            <p:nvPr/>
          </p:nvSpPr>
          <p:spPr>
            <a:xfrm>
              <a:off x="0" y="0"/>
              <a:ext cx="1169826" cy="1411792"/>
            </a:xfrm>
            <a:custGeom>
              <a:avLst/>
              <a:gdLst/>
              <a:ahLst/>
              <a:cxnLst/>
              <a:rect l="l" t="t" r="r" b="b"/>
              <a:pathLst>
                <a:path w="1169826" h="1411792">
                  <a:moveTo>
                    <a:pt x="0" y="0"/>
                  </a:moveTo>
                  <a:lnTo>
                    <a:pt x="1169826" y="0"/>
                  </a:lnTo>
                  <a:lnTo>
                    <a:pt x="1169826" y="1411792"/>
                  </a:lnTo>
                  <a:lnTo>
                    <a:pt x="0" y="1411792"/>
                  </a:lnTo>
                  <a:close/>
                </a:path>
              </a:pathLst>
            </a:custGeom>
            <a:solidFill>
              <a:srgbClr val="A1D4EF"/>
            </a:solidFill>
            <a:ln cap="sq">
              <a:noFill/>
              <a:prstDash val="solid"/>
              <a:miter/>
            </a:ln>
          </p:spPr>
        </p:sp>
        <p:sp>
          <p:nvSpPr>
            <p:cNvPr id="44" name="TextBox 44"/>
            <p:cNvSpPr txBox="1"/>
            <p:nvPr/>
          </p:nvSpPr>
          <p:spPr>
            <a:xfrm>
              <a:off x="0" y="-38100"/>
              <a:ext cx="1169826" cy="1449892"/>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45" name="Freeform 45"/>
          <p:cNvSpPr/>
          <p:nvPr/>
        </p:nvSpPr>
        <p:spPr>
          <a:xfrm rot="-167141">
            <a:off x="3340433" y="2984934"/>
            <a:ext cx="1891684" cy="488398"/>
          </a:xfrm>
          <a:custGeom>
            <a:avLst/>
            <a:gdLst/>
            <a:ahLst/>
            <a:cxnLst/>
            <a:rect l="l" t="t" r="r" b="b"/>
            <a:pathLst>
              <a:path w="1891684" h="488398">
                <a:moveTo>
                  <a:pt x="0" y="0"/>
                </a:moveTo>
                <a:lnTo>
                  <a:pt x="1891684" y="0"/>
                </a:lnTo>
                <a:lnTo>
                  <a:pt x="1891684" y="488398"/>
                </a:lnTo>
                <a:lnTo>
                  <a:pt x="0" y="488398"/>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grpSp>
        <p:nvGrpSpPr>
          <p:cNvPr id="46" name="Group 46"/>
          <p:cNvGrpSpPr/>
          <p:nvPr/>
        </p:nvGrpSpPr>
        <p:grpSpPr>
          <a:xfrm>
            <a:off x="2431026" y="3658952"/>
            <a:ext cx="3701471" cy="3701456"/>
            <a:chOff x="0" y="0"/>
            <a:chExt cx="6350025" cy="6350000"/>
          </a:xfrm>
        </p:grpSpPr>
        <p:sp>
          <p:nvSpPr>
            <p:cNvPr id="47" name="Freeform 47"/>
            <p:cNvSpPr/>
            <p:nvPr/>
          </p:nvSpPr>
          <p:spPr>
            <a:xfrm>
              <a:off x="0" y="0"/>
              <a:ext cx="6350026" cy="6350000"/>
            </a:xfrm>
            <a:custGeom>
              <a:avLst/>
              <a:gdLst/>
              <a:ahLst/>
              <a:cxnLst/>
              <a:rect l="l" t="t" r="r" b="b"/>
              <a:pathLst>
                <a:path w="6350026" h="6350000">
                  <a:moveTo>
                    <a:pt x="0" y="0"/>
                  </a:moveTo>
                  <a:lnTo>
                    <a:pt x="6350026" y="0"/>
                  </a:lnTo>
                  <a:lnTo>
                    <a:pt x="6350026" y="6350000"/>
                  </a:lnTo>
                  <a:lnTo>
                    <a:pt x="0" y="6350000"/>
                  </a:lnTo>
                  <a:close/>
                </a:path>
              </a:pathLst>
            </a:custGeom>
            <a:blipFill>
              <a:blip r:embed="rId21"/>
              <a:stretch>
                <a:fillRect l="-26777" t="-25998" r="-83675" b="-5711"/>
              </a:stretch>
            </a:blipFill>
          </p:spPr>
        </p:sp>
      </p:grpSp>
      <p:sp>
        <p:nvSpPr>
          <p:cNvPr id="48" name="Freeform 48"/>
          <p:cNvSpPr/>
          <p:nvPr/>
        </p:nvSpPr>
        <p:spPr>
          <a:xfrm>
            <a:off x="7344986" y="3969064"/>
            <a:ext cx="3393179" cy="3393179"/>
          </a:xfrm>
          <a:custGeom>
            <a:avLst/>
            <a:gdLst/>
            <a:ahLst/>
            <a:cxnLst/>
            <a:rect l="l" t="t" r="r" b="b"/>
            <a:pathLst>
              <a:path w="3393179" h="3393179">
                <a:moveTo>
                  <a:pt x="0" y="0"/>
                </a:moveTo>
                <a:lnTo>
                  <a:pt x="3393179" y="0"/>
                </a:lnTo>
                <a:lnTo>
                  <a:pt x="3393179" y="3393178"/>
                </a:lnTo>
                <a:lnTo>
                  <a:pt x="0" y="3393178"/>
                </a:lnTo>
                <a:lnTo>
                  <a:pt x="0" y="0"/>
                </a:lnTo>
                <a:close/>
              </a:path>
            </a:pathLst>
          </a:custGeom>
          <a:blipFill>
            <a:blip r:embed="rId22"/>
            <a:stretch>
              <a:fillRect/>
            </a:stretch>
          </a:blipFill>
        </p:spPr>
      </p:sp>
      <p:sp>
        <p:nvSpPr>
          <p:cNvPr id="49" name="TextBox 49"/>
          <p:cNvSpPr txBox="1"/>
          <p:nvPr/>
        </p:nvSpPr>
        <p:spPr>
          <a:xfrm>
            <a:off x="2856680" y="7875513"/>
            <a:ext cx="2886127" cy="473075"/>
          </a:xfrm>
          <a:prstGeom prst="rect">
            <a:avLst/>
          </a:prstGeom>
        </p:spPr>
        <p:txBody>
          <a:bodyPr lIns="0" tIns="0" rIns="0" bIns="0" rtlCol="0" anchor="t">
            <a:spAutoFit/>
          </a:bodyPr>
          <a:lstStyle/>
          <a:p>
            <a:pPr algn="ctr">
              <a:lnSpc>
                <a:spcPts val="3850"/>
              </a:lnSpc>
            </a:pPr>
            <a:r>
              <a:rPr lang="en-US" sz="2750">
                <a:solidFill>
                  <a:srgbClr val="3C2E3D"/>
                </a:solidFill>
                <a:latin typeface="More Sugar"/>
                <a:ea typeface="More Sugar"/>
                <a:cs typeface="More Sugar"/>
                <a:sym typeface="More Sugar"/>
              </a:rPr>
              <a:t>Tageseinrichtung</a:t>
            </a:r>
          </a:p>
        </p:txBody>
      </p:sp>
      <p:sp>
        <p:nvSpPr>
          <p:cNvPr id="50" name="TextBox 50"/>
          <p:cNvSpPr txBox="1"/>
          <p:nvPr/>
        </p:nvSpPr>
        <p:spPr>
          <a:xfrm>
            <a:off x="7623496" y="7875513"/>
            <a:ext cx="2899596" cy="383539"/>
          </a:xfrm>
          <a:prstGeom prst="rect">
            <a:avLst/>
          </a:prstGeom>
        </p:spPr>
        <p:txBody>
          <a:bodyPr lIns="0" tIns="0" rIns="0" bIns="0" rtlCol="0" anchor="t">
            <a:spAutoFit/>
          </a:bodyPr>
          <a:lstStyle/>
          <a:p>
            <a:pPr algn="ctr">
              <a:lnSpc>
                <a:spcPts val="3010"/>
              </a:lnSpc>
            </a:pPr>
            <a:r>
              <a:rPr lang="en-US" sz="2150">
                <a:solidFill>
                  <a:srgbClr val="3C2E3D"/>
                </a:solidFill>
                <a:latin typeface="More Sugar"/>
                <a:ea typeface="More Sugar"/>
                <a:cs typeface="More Sugar"/>
                <a:sym typeface="More Sugar"/>
              </a:rPr>
              <a:t>Erziehungsberechtigte</a:t>
            </a:r>
          </a:p>
        </p:txBody>
      </p:sp>
      <p:sp>
        <p:nvSpPr>
          <p:cNvPr id="51" name="TextBox 51"/>
          <p:cNvSpPr txBox="1"/>
          <p:nvPr/>
        </p:nvSpPr>
        <p:spPr>
          <a:xfrm>
            <a:off x="12487968" y="7865988"/>
            <a:ext cx="3000627" cy="572135"/>
          </a:xfrm>
          <a:prstGeom prst="rect">
            <a:avLst/>
          </a:prstGeom>
        </p:spPr>
        <p:txBody>
          <a:bodyPr lIns="0" tIns="0" rIns="0" bIns="0" rtlCol="0" anchor="t">
            <a:spAutoFit/>
          </a:bodyPr>
          <a:lstStyle/>
          <a:p>
            <a:pPr algn="ctr">
              <a:lnSpc>
                <a:spcPts val="4690"/>
              </a:lnSpc>
            </a:pPr>
            <a:r>
              <a:rPr lang="en-US" sz="3350">
                <a:solidFill>
                  <a:srgbClr val="3C2E3D"/>
                </a:solidFill>
                <a:latin typeface="More Sugar"/>
                <a:ea typeface="More Sugar"/>
                <a:cs typeface="More Sugar"/>
                <a:sym typeface="More Sugar"/>
              </a:rPr>
              <a:t>Schule</a:t>
            </a:r>
          </a:p>
        </p:txBody>
      </p:sp>
      <p:sp>
        <p:nvSpPr>
          <p:cNvPr id="52" name="TextBox 52"/>
          <p:cNvSpPr txBox="1"/>
          <p:nvPr/>
        </p:nvSpPr>
        <p:spPr>
          <a:xfrm>
            <a:off x="3065606" y="1407503"/>
            <a:ext cx="12156787" cy="1304915"/>
          </a:xfrm>
          <a:prstGeom prst="rect">
            <a:avLst/>
          </a:prstGeom>
        </p:spPr>
        <p:txBody>
          <a:bodyPr lIns="0" tIns="0" rIns="0" bIns="0" rtlCol="0" anchor="t">
            <a:spAutoFit/>
          </a:bodyPr>
          <a:lstStyle/>
          <a:p>
            <a:pPr algn="ctr">
              <a:lnSpc>
                <a:spcPts val="10500"/>
              </a:lnSpc>
            </a:pPr>
            <a:r>
              <a:rPr lang="en-US" sz="7500">
                <a:solidFill>
                  <a:srgbClr val="3C2E3D"/>
                </a:solidFill>
                <a:latin typeface="More Sugar"/>
                <a:ea typeface="More Sugar"/>
                <a:cs typeface="More Sugar"/>
                <a:sym typeface="More Sugar"/>
              </a:rPr>
              <a:t>Kooperationspartner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185326" y="561269"/>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grpSp>
        <p:nvGrpSpPr>
          <p:cNvPr id="23" name="Group 23"/>
          <p:cNvGrpSpPr/>
          <p:nvPr/>
        </p:nvGrpSpPr>
        <p:grpSpPr>
          <a:xfrm>
            <a:off x="2774952" y="4863088"/>
            <a:ext cx="13465711" cy="3444745"/>
            <a:chOff x="0" y="0"/>
            <a:chExt cx="3546525" cy="907258"/>
          </a:xfrm>
        </p:grpSpPr>
        <p:sp>
          <p:nvSpPr>
            <p:cNvPr id="24" name="Freeform 24"/>
            <p:cNvSpPr/>
            <p:nvPr/>
          </p:nvSpPr>
          <p:spPr>
            <a:xfrm>
              <a:off x="0" y="0"/>
              <a:ext cx="3546525" cy="907258"/>
            </a:xfrm>
            <a:custGeom>
              <a:avLst/>
              <a:gdLst/>
              <a:ahLst/>
              <a:cxnLst/>
              <a:rect l="l" t="t" r="r" b="b"/>
              <a:pathLst>
                <a:path w="3546525" h="907258">
                  <a:moveTo>
                    <a:pt x="0" y="0"/>
                  </a:moveTo>
                  <a:lnTo>
                    <a:pt x="3546525" y="0"/>
                  </a:lnTo>
                  <a:lnTo>
                    <a:pt x="3546525" y="907258"/>
                  </a:lnTo>
                  <a:lnTo>
                    <a:pt x="0" y="907258"/>
                  </a:lnTo>
                  <a:close/>
                </a:path>
              </a:pathLst>
            </a:custGeom>
            <a:solidFill>
              <a:srgbClr val="3E303F">
                <a:alpha val="24706"/>
              </a:srgbClr>
            </a:solidFill>
            <a:ln cap="sq">
              <a:noFill/>
              <a:prstDash val="solid"/>
              <a:miter/>
            </a:ln>
          </p:spPr>
        </p:sp>
        <p:sp>
          <p:nvSpPr>
            <p:cNvPr id="25" name="TextBox 25"/>
            <p:cNvSpPr txBox="1"/>
            <p:nvPr/>
          </p:nvSpPr>
          <p:spPr>
            <a:xfrm>
              <a:off x="0" y="-38100"/>
              <a:ext cx="3546525" cy="945358"/>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6" name="Group 26"/>
          <p:cNvGrpSpPr/>
          <p:nvPr/>
        </p:nvGrpSpPr>
        <p:grpSpPr>
          <a:xfrm>
            <a:off x="3159049" y="4762708"/>
            <a:ext cx="12932250" cy="3282121"/>
            <a:chOff x="0" y="0"/>
            <a:chExt cx="3406025" cy="864427"/>
          </a:xfrm>
        </p:grpSpPr>
        <p:sp>
          <p:nvSpPr>
            <p:cNvPr id="27" name="Freeform 27"/>
            <p:cNvSpPr/>
            <p:nvPr/>
          </p:nvSpPr>
          <p:spPr>
            <a:xfrm>
              <a:off x="0" y="0"/>
              <a:ext cx="3406025" cy="864427"/>
            </a:xfrm>
            <a:custGeom>
              <a:avLst/>
              <a:gdLst/>
              <a:ahLst/>
              <a:cxnLst/>
              <a:rect l="l" t="t" r="r" b="b"/>
              <a:pathLst>
                <a:path w="3406025" h="864427">
                  <a:moveTo>
                    <a:pt x="0" y="0"/>
                  </a:moveTo>
                  <a:lnTo>
                    <a:pt x="3406025" y="0"/>
                  </a:lnTo>
                  <a:lnTo>
                    <a:pt x="3406025" y="864427"/>
                  </a:lnTo>
                  <a:lnTo>
                    <a:pt x="0" y="864427"/>
                  </a:lnTo>
                  <a:close/>
                </a:path>
              </a:pathLst>
            </a:custGeom>
            <a:solidFill>
              <a:srgbClr val="FCF2D3"/>
            </a:solidFill>
            <a:ln cap="sq">
              <a:noFill/>
              <a:prstDash val="solid"/>
              <a:miter/>
            </a:ln>
          </p:spPr>
        </p:sp>
        <p:sp>
          <p:nvSpPr>
            <p:cNvPr id="28" name="TextBox 28"/>
            <p:cNvSpPr txBox="1"/>
            <p:nvPr/>
          </p:nvSpPr>
          <p:spPr>
            <a:xfrm>
              <a:off x="0" y="-38100"/>
              <a:ext cx="3406025" cy="902527"/>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9" name="Freeform 29"/>
          <p:cNvSpPr/>
          <p:nvPr/>
        </p:nvSpPr>
        <p:spPr>
          <a:xfrm rot="-1938503">
            <a:off x="2014881" y="4611592"/>
            <a:ext cx="1891684" cy="488398"/>
          </a:xfrm>
          <a:custGeom>
            <a:avLst/>
            <a:gdLst/>
            <a:ahLst/>
            <a:cxnLst/>
            <a:rect l="l" t="t" r="r" b="b"/>
            <a:pathLst>
              <a:path w="1891684" h="488398">
                <a:moveTo>
                  <a:pt x="0" y="0"/>
                </a:moveTo>
                <a:lnTo>
                  <a:pt x="1891683" y="0"/>
                </a:lnTo>
                <a:lnTo>
                  <a:pt x="1891683" y="488398"/>
                </a:lnTo>
                <a:lnTo>
                  <a:pt x="0" y="488398"/>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30" name="Freeform 30"/>
          <p:cNvSpPr/>
          <p:nvPr/>
        </p:nvSpPr>
        <p:spPr>
          <a:xfrm rot="1799533" flipH="1" flipV="1">
            <a:off x="15145458" y="4611592"/>
            <a:ext cx="1891684" cy="488398"/>
          </a:xfrm>
          <a:custGeom>
            <a:avLst/>
            <a:gdLst/>
            <a:ahLst/>
            <a:cxnLst/>
            <a:rect l="l" t="t" r="r" b="b"/>
            <a:pathLst>
              <a:path w="1891684" h="488398">
                <a:moveTo>
                  <a:pt x="1891684" y="488398"/>
                </a:moveTo>
                <a:lnTo>
                  <a:pt x="0" y="488398"/>
                </a:lnTo>
                <a:lnTo>
                  <a:pt x="0" y="0"/>
                </a:lnTo>
                <a:lnTo>
                  <a:pt x="1891684" y="0"/>
                </a:lnTo>
                <a:lnTo>
                  <a:pt x="1891684" y="488398"/>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31" name="AutoShape 31"/>
          <p:cNvSpPr/>
          <p:nvPr/>
        </p:nvSpPr>
        <p:spPr>
          <a:xfrm flipH="1">
            <a:off x="2738633" y="7573910"/>
            <a:ext cx="13137197" cy="0"/>
          </a:xfrm>
          <a:prstGeom prst="line">
            <a:avLst/>
          </a:prstGeom>
          <a:ln w="9525" cap="rnd">
            <a:solidFill>
              <a:srgbClr val="000000"/>
            </a:solidFill>
            <a:prstDash val="sysDot"/>
            <a:headEnd type="none" w="sm" len="sm"/>
            <a:tailEnd type="none" w="sm" len="sm"/>
          </a:ln>
        </p:spPr>
      </p:sp>
      <p:sp>
        <p:nvSpPr>
          <p:cNvPr id="32" name="AutoShape 32"/>
          <p:cNvSpPr/>
          <p:nvPr/>
        </p:nvSpPr>
        <p:spPr>
          <a:xfrm flipH="1">
            <a:off x="2829215" y="6292882"/>
            <a:ext cx="13137197" cy="0"/>
          </a:xfrm>
          <a:prstGeom prst="line">
            <a:avLst/>
          </a:prstGeom>
          <a:ln w="9525" cap="rnd">
            <a:solidFill>
              <a:srgbClr val="000000"/>
            </a:solidFill>
            <a:prstDash val="sysDot"/>
            <a:headEnd type="none" w="sm" len="sm"/>
            <a:tailEnd type="none" w="sm" len="sm"/>
          </a:ln>
        </p:spPr>
      </p:sp>
      <p:sp>
        <p:nvSpPr>
          <p:cNvPr id="33" name="TextBox 33"/>
          <p:cNvSpPr txBox="1"/>
          <p:nvPr/>
        </p:nvSpPr>
        <p:spPr>
          <a:xfrm>
            <a:off x="3159049" y="1188162"/>
            <a:ext cx="12257555" cy="880099"/>
          </a:xfrm>
          <a:prstGeom prst="rect">
            <a:avLst/>
          </a:prstGeom>
        </p:spPr>
        <p:txBody>
          <a:bodyPr lIns="0" tIns="0" rIns="0" bIns="0" rtlCol="0" anchor="t">
            <a:spAutoFit/>
          </a:bodyPr>
          <a:lstStyle/>
          <a:p>
            <a:pPr algn="ctr">
              <a:lnSpc>
                <a:spcPts val="7140"/>
              </a:lnSpc>
            </a:pPr>
            <a:r>
              <a:rPr lang="en-US" sz="5100">
                <a:solidFill>
                  <a:srgbClr val="3C2E3D"/>
                </a:solidFill>
                <a:latin typeface="More Sugar"/>
                <a:ea typeface="More Sugar"/>
                <a:cs typeface="More Sugar"/>
                <a:sym typeface="More Sugar"/>
              </a:rPr>
              <a:t>Übergang vom Kindergarten in die Schule</a:t>
            </a:r>
          </a:p>
        </p:txBody>
      </p:sp>
      <p:sp>
        <p:nvSpPr>
          <p:cNvPr id="34" name="TextBox 34"/>
          <p:cNvSpPr txBox="1"/>
          <p:nvPr/>
        </p:nvSpPr>
        <p:spPr>
          <a:xfrm>
            <a:off x="3204604" y="2274765"/>
            <a:ext cx="12386420" cy="1342390"/>
          </a:xfrm>
          <a:prstGeom prst="rect">
            <a:avLst/>
          </a:prstGeom>
        </p:spPr>
        <p:txBody>
          <a:bodyPr lIns="0" tIns="0" rIns="0" bIns="0" rtlCol="0" anchor="t">
            <a:spAutoFit/>
          </a:bodyPr>
          <a:lstStyle/>
          <a:p>
            <a:pPr algn="ctr">
              <a:lnSpc>
                <a:spcPts val="5179"/>
              </a:lnSpc>
            </a:pPr>
            <a:r>
              <a:rPr lang="en-US" sz="3699">
                <a:solidFill>
                  <a:srgbClr val="3C2E3D"/>
                </a:solidFill>
                <a:latin typeface="More Sugar Thin"/>
                <a:ea typeface="More Sugar Thin"/>
                <a:cs typeface="More Sugar Thin"/>
                <a:sym typeface="More Sugar Thin"/>
              </a:rPr>
              <a:t>Ein gelingender Übergangsprozess schafft die Voraussetzung für die gelingende Bewältigung weiterer Übergangsprozesse</a:t>
            </a:r>
          </a:p>
        </p:txBody>
      </p:sp>
      <p:sp>
        <p:nvSpPr>
          <p:cNvPr id="35" name="TextBox 35"/>
          <p:cNvSpPr txBox="1"/>
          <p:nvPr/>
        </p:nvSpPr>
        <p:spPr>
          <a:xfrm>
            <a:off x="4974049" y="4980666"/>
            <a:ext cx="10940109" cy="1052194"/>
          </a:xfrm>
          <a:prstGeom prst="rect">
            <a:avLst/>
          </a:prstGeom>
        </p:spPr>
        <p:txBody>
          <a:bodyPr lIns="0" tIns="0" rIns="0" bIns="0" rtlCol="0" anchor="t">
            <a:spAutoFit/>
          </a:bodyPr>
          <a:lstStyle/>
          <a:p>
            <a:pPr algn="l">
              <a:lnSpc>
                <a:spcPts val="4060"/>
              </a:lnSpc>
            </a:pPr>
            <a:r>
              <a:rPr lang="en-US" sz="2900">
                <a:solidFill>
                  <a:srgbClr val="3C2E3D"/>
                </a:solidFill>
                <a:latin typeface="More Sugar Thin"/>
                <a:ea typeface="More Sugar Thin"/>
                <a:cs typeface="More Sugar Thin"/>
                <a:sym typeface="More Sugar Thin"/>
              </a:rPr>
              <a:t>Die Kinder haben schon den Schritt von zu Hause </a:t>
            </a:r>
          </a:p>
          <a:p>
            <a:pPr algn="l">
              <a:lnSpc>
                <a:spcPts val="4060"/>
              </a:lnSpc>
            </a:pPr>
            <a:r>
              <a:rPr lang="en-US" sz="2900">
                <a:solidFill>
                  <a:srgbClr val="3C2E3D"/>
                </a:solidFill>
                <a:latin typeface="More Sugar Thin"/>
                <a:ea typeface="More Sugar Thin"/>
                <a:cs typeface="More Sugar Thin"/>
                <a:sym typeface="More Sugar Thin"/>
              </a:rPr>
              <a:t>in den Kindergarten bewältigt</a:t>
            </a:r>
          </a:p>
        </p:txBody>
      </p:sp>
      <p:sp>
        <p:nvSpPr>
          <p:cNvPr id="36" name="TextBox 36"/>
          <p:cNvSpPr txBox="1"/>
          <p:nvPr/>
        </p:nvSpPr>
        <p:spPr>
          <a:xfrm>
            <a:off x="4650915" y="6651597"/>
            <a:ext cx="5793188" cy="562609"/>
          </a:xfrm>
          <a:prstGeom prst="rect">
            <a:avLst/>
          </a:prstGeom>
        </p:spPr>
        <p:txBody>
          <a:bodyPr lIns="0" tIns="0" rIns="0" bIns="0" rtlCol="0" anchor="t">
            <a:spAutoFit/>
          </a:bodyPr>
          <a:lstStyle/>
          <a:p>
            <a:pPr algn="ctr">
              <a:lnSpc>
                <a:spcPts val="4480"/>
              </a:lnSpc>
            </a:pPr>
            <a:r>
              <a:rPr lang="en-US" sz="3200">
                <a:solidFill>
                  <a:srgbClr val="3C2E3D"/>
                </a:solidFill>
                <a:latin typeface="More Sugar Thin"/>
                <a:ea typeface="More Sugar Thin"/>
                <a:cs typeface="More Sugar Thin"/>
                <a:sym typeface="More Sugar Thin"/>
              </a:rPr>
              <a:t>Neue Übergänge sind leichter!</a:t>
            </a:r>
          </a:p>
        </p:txBody>
      </p:sp>
      <p:sp>
        <p:nvSpPr>
          <p:cNvPr id="37" name="Freeform 37"/>
          <p:cNvSpPr/>
          <p:nvPr/>
        </p:nvSpPr>
        <p:spPr>
          <a:xfrm rot="1661043">
            <a:off x="2309821" y="2506710"/>
            <a:ext cx="744588" cy="734406"/>
          </a:xfrm>
          <a:custGeom>
            <a:avLst/>
            <a:gdLst/>
            <a:ahLst/>
            <a:cxnLst/>
            <a:rect l="l" t="t" r="r" b="b"/>
            <a:pathLst>
              <a:path w="744588" h="734406">
                <a:moveTo>
                  <a:pt x="0" y="0"/>
                </a:moveTo>
                <a:lnTo>
                  <a:pt x="744588" y="0"/>
                </a:lnTo>
                <a:lnTo>
                  <a:pt x="744588" y="734406"/>
                </a:lnTo>
                <a:lnTo>
                  <a:pt x="0" y="734406"/>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38" name="Freeform 38"/>
          <p:cNvSpPr/>
          <p:nvPr/>
        </p:nvSpPr>
        <p:spPr>
          <a:xfrm rot="1661043">
            <a:off x="15719006" y="2427218"/>
            <a:ext cx="744588" cy="734406"/>
          </a:xfrm>
          <a:custGeom>
            <a:avLst/>
            <a:gdLst/>
            <a:ahLst/>
            <a:cxnLst/>
            <a:rect l="l" t="t" r="r" b="b"/>
            <a:pathLst>
              <a:path w="744588" h="734406">
                <a:moveTo>
                  <a:pt x="0" y="0"/>
                </a:moveTo>
                <a:lnTo>
                  <a:pt x="744588" y="0"/>
                </a:lnTo>
                <a:lnTo>
                  <a:pt x="744588" y="734406"/>
                </a:lnTo>
                <a:lnTo>
                  <a:pt x="0" y="734406"/>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39" name="Freeform 39"/>
          <p:cNvSpPr/>
          <p:nvPr/>
        </p:nvSpPr>
        <p:spPr>
          <a:xfrm rot="1661043">
            <a:off x="3778345" y="5241808"/>
            <a:ext cx="744588" cy="734406"/>
          </a:xfrm>
          <a:custGeom>
            <a:avLst/>
            <a:gdLst/>
            <a:ahLst/>
            <a:cxnLst/>
            <a:rect l="l" t="t" r="r" b="b"/>
            <a:pathLst>
              <a:path w="744588" h="734406">
                <a:moveTo>
                  <a:pt x="0" y="0"/>
                </a:moveTo>
                <a:lnTo>
                  <a:pt x="744588" y="0"/>
                </a:lnTo>
                <a:lnTo>
                  <a:pt x="744588" y="734406"/>
                </a:lnTo>
                <a:lnTo>
                  <a:pt x="0" y="734406"/>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40" name="Freeform 40"/>
          <p:cNvSpPr/>
          <p:nvPr/>
        </p:nvSpPr>
        <p:spPr>
          <a:xfrm rot="1661043">
            <a:off x="3778345" y="6599036"/>
            <a:ext cx="744588" cy="734406"/>
          </a:xfrm>
          <a:custGeom>
            <a:avLst/>
            <a:gdLst/>
            <a:ahLst/>
            <a:cxnLst/>
            <a:rect l="l" t="t" r="r" b="b"/>
            <a:pathLst>
              <a:path w="744588" h="734406">
                <a:moveTo>
                  <a:pt x="0" y="0"/>
                </a:moveTo>
                <a:lnTo>
                  <a:pt x="744588" y="0"/>
                </a:lnTo>
                <a:lnTo>
                  <a:pt x="744588" y="734406"/>
                </a:lnTo>
                <a:lnTo>
                  <a:pt x="0" y="734406"/>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185326" y="561269"/>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sp>
        <p:nvSpPr>
          <p:cNvPr id="24" name="Freeform 24"/>
          <p:cNvSpPr/>
          <p:nvPr/>
        </p:nvSpPr>
        <p:spPr>
          <a:xfrm>
            <a:off x="13308956" y="3070656"/>
            <a:ext cx="3558468" cy="6391476"/>
          </a:xfrm>
          <a:custGeom>
            <a:avLst/>
            <a:gdLst/>
            <a:ahLst/>
            <a:cxnLst/>
            <a:rect l="l" t="t" r="r" b="b"/>
            <a:pathLst>
              <a:path w="1150713" h="2066831">
                <a:moveTo>
                  <a:pt x="0" y="0"/>
                </a:moveTo>
                <a:lnTo>
                  <a:pt x="1150713" y="0"/>
                </a:lnTo>
                <a:lnTo>
                  <a:pt x="1150713" y="2066831"/>
                </a:lnTo>
                <a:lnTo>
                  <a:pt x="0" y="2066831"/>
                </a:lnTo>
                <a:close/>
              </a:path>
            </a:pathLst>
          </a:custGeom>
          <a:solidFill>
            <a:srgbClr val="E2C9E9"/>
          </a:solidFill>
          <a:ln cap="sq">
            <a:noFill/>
            <a:prstDash val="solid"/>
            <a:miter/>
          </a:ln>
        </p:spPr>
      </p:sp>
      <p:sp>
        <p:nvSpPr>
          <p:cNvPr id="26" name="TextBox 26"/>
          <p:cNvSpPr txBox="1"/>
          <p:nvPr/>
        </p:nvSpPr>
        <p:spPr>
          <a:xfrm>
            <a:off x="13522962" y="5474421"/>
            <a:ext cx="3130455" cy="1064688"/>
          </a:xfrm>
          <a:prstGeom prst="rect">
            <a:avLst/>
          </a:prstGeom>
        </p:spPr>
        <p:txBody>
          <a:bodyPr lIns="0" tIns="0" rIns="0" bIns="0" rtlCol="0" anchor="t">
            <a:spAutoFit/>
          </a:bodyPr>
          <a:lstStyle/>
          <a:p>
            <a:pPr algn="ctr">
              <a:lnSpc>
                <a:spcPts val="4316"/>
              </a:lnSpc>
            </a:pPr>
            <a:r>
              <a:rPr lang="en-US" sz="3083" dirty="0">
                <a:solidFill>
                  <a:srgbClr val="DF6E9C"/>
                </a:solidFill>
                <a:latin typeface="Caldina"/>
                <a:ea typeface="Caldina"/>
                <a:cs typeface="Caldina"/>
                <a:sym typeface="Caldina"/>
              </a:rPr>
              <a:t>KOGNITIVER BEREICH</a:t>
            </a:r>
          </a:p>
        </p:txBody>
      </p:sp>
      <p:sp>
        <p:nvSpPr>
          <p:cNvPr id="27" name="TextBox 27"/>
          <p:cNvSpPr txBox="1"/>
          <p:nvPr/>
        </p:nvSpPr>
        <p:spPr>
          <a:xfrm>
            <a:off x="5128202" y="1587719"/>
            <a:ext cx="7712898" cy="1137288"/>
          </a:xfrm>
          <a:prstGeom prst="rect">
            <a:avLst/>
          </a:prstGeom>
        </p:spPr>
        <p:txBody>
          <a:bodyPr lIns="0" tIns="0" rIns="0" bIns="0" rtlCol="0" anchor="t">
            <a:spAutoFit/>
          </a:bodyPr>
          <a:lstStyle/>
          <a:p>
            <a:pPr algn="ctr">
              <a:lnSpc>
                <a:spcPts val="9239"/>
              </a:lnSpc>
              <a:spcBef>
                <a:spcPct val="0"/>
              </a:spcBef>
            </a:pPr>
            <a:r>
              <a:rPr lang="en-US" sz="6599" u="sng" dirty="0" err="1">
                <a:solidFill>
                  <a:srgbClr val="3C2E3D"/>
                </a:solidFill>
                <a:latin typeface="More Sugar"/>
                <a:ea typeface="More Sugar"/>
                <a:cs typeface="More Sugar"/>
                <a:sym typeface="More Sugar"/>
              </a:rPr>
              <a:t>Schulbereit</a:t>
            </a:r>
            <a:r>
              <a:rPr lang="en-US" sz="6599" u="sng" dirty="0">
                <a:solidFill>
                  <a:srgbClr val="3C2E3D"/>
                </a:solidFill>
                <a:latin typeface="More Sugar"/>
                <a:ea typeface="More Sugar"/>
                <a:cs typeface="More Sugar"/>
                <a:sym typeface="More Sugar"/>
              </a:rPr>
              <a:t> sein</a:t>
            </a:r>
          </a:p>
        </p:txBody>
      </p:sp>
      <p:sp>
        <p:nvSpPr>
          <p:cNvPr id="29" name="Freeform 29"/>
          <p:cNvSpPr/>
          <p:nvPr/>
        </p:nvSpPr>
        <p:spPr>
          <a:xfrm>
            <a:off x="9502839" y="3070656"/>
            <a:ext cx="3558468" cy="6391476"/>
          </a:xfrm>
          <a:custGeom>
            <a:avLst/>
            <a:gdLst/>
            <a:ahLst/>
            <a:cxnLst/>
            <a:rect l="l" t="t" r="r" b="b"/>
            <a:pathLst>
              <a:path w="1150713" h="2066831">
                <a:moveTo>
                  <a:pt x="0" y="0"/>
                </a:moveTo>
                <a:lnTo>
                  <a:pt x="1150713" y="0"/>
                </a:lnTo>
                <a:lnTo>
                  <a:pt x="1150713" y="2066831"/>
                </a:lnTo>
                <a:lnTo>
                  <a:pt x="0" y="2066831"/>
                </a:lnTo>
                <a:close/>
              </a:path>
            </a:pathLst>
          </a:custGeom>
          <a:solidFill>
            <a:srgbClr val="BEEDE1"/>
          </a:solidFill>
          <a:ln cap="sq">
            <a:noFill/>
            <a:prstDash val="solid"/>
            <a:miter/>
          </a:ln>
        </p:spPr>
      </p:sp>
      <p:sp>
        <p:nvSpPr>
          <p:cNvPr id="32" name="Freeform 32"/>
          <p:cNvSpPr/>
          <p:nvPr/>
        </p:nvSpPr>
        <p:spPr>
          <a:xfrm>
            <a:off x="5696721" y="3070656"/>
            <a:ext cx="3558468" cy="6391476"/>
          </a:xfrm>
          <a:custGeom>
            <a:avLst/>
            <a:gdLst/>
            <a:ahLst/>
            <a:cxnLst/>
            <a:rect l="l" t="t" r="r" b="b"/>
            <a:pathLst>
              <a:path w="1150713" h="2066831">
                <a:moveTo>
                  <a:pt x="0" y="0"/>
                </a:moveTo>
                <a:lnTo>
                  <a:pt x="1150713" y="0"/>
                </a:lnTo>
                <a:lnTo>
                  <a:pt x="1150713" y="2066831"/>
                </a:lnTo>
                <a:lnTo>
                  <a:pt x="0" y="2066831"/>
                </a:lnTo>
                <a:close/>
              </a:path>
            </a:pathLst>
          </a:custGeom>
          <a:solidFill>
            <a:srgbClr val="C1FF72"/>
          </a:solidFill>
          <a:ln cap="sq">
            <a:noFill/>
            <a:prstDash val="solid"/>
            <a:miter/>
          </a:ln>
        </p:spPr>
      </p:sp>
      <p:sp>
        <p:nvSpPr>
          <p:cNvPr id="35" name="Freeform 35"/>
          <p:cNvSpPr/>
          <p:nvPr/>
        </p:nvSpPr>
        <p:spPr>
          <a:xfrm>
            <a:off x="1890603" y="3070656"/>
            <a:ext cx="3558468" cy="6391476"/>
          </a:xfrm>
          <a:custGeom>
            <a:avLst/>
            <a:gdLst/>
            <a:ahLst/>
            <a:cxnLst/>
            <a:rect l="l" t="t" r="r" b="b"/>
            <a:pathLst>
              <a:path w="1150713" h="2066831">
                <a:moveTo>
                  <a:pt x="0" y="0"/>
                </a:moveTo>
                <a:lnTo>
                  <a:pt x="1150713" y="0"/>
                </a:lnTo>
                <a:lnTo>
                  <a:pt x="1150713" y="2066831"/>
                </a:lnTo>
                <a:lnTo>
                  <a:pt x="0" y="2066831"/>
                </a:lnTo>
                <a:close/>
              </a:path>
            </a:pathLst>
          </a:custGeom>
          <a:solidFill>
            <a:srgbClr val="FFDCD9"/>
          </a:solidFill>
          <a:ln cap="sq">
            <a:noFill/>
            <a:prstDash val="solid"/>
            <a:miter/>
          </a:ln>
        </p:spPr>
      </p:sp>
      <p:sp>
        <p:nvSpPr>
          <p:cNvPr id="37" name="TextBox 37"/>
          <p:cNvSpPr txBox="1"/>
          <p:nvPr/>
        </p:nvSpPr>
        <p:spPr>
          <a:xfrm>
            <a:off x="9796424" y="5474421"/>
            <a:ext cx="3130455" cy="1064688"/>
          </a:xfrm>
          <a:prstGeom prst="rect">
            <a:avLst/>
          </a:prstGeom>
        </p:spPr>
        <p:txBody>
          <a:bodyPr lIns="0" tIns="0" rIns="0" bIns="0" rtlCol="0" anchor="t">
            <a:spAutoFit/>
          </a:bodyPr>
          <a:lstStyle/>
          <a:p>
            <a:pPr algn="ctr">
              <a:lnSpc>
                <a:spcPts val="4316"/>
              </a:lnSpc>
            </a:pPr>
            <a:r>
              <a:rPr lang="en-US" sz="3083" dirty="0">
                <a:solidFill>
                  <a:srgbClr val="0097B2"/>
                </a:solidFill>
                <a:latin typeface="Caldina"/>
                <a:ea typeface="Caldina"/>
                <a:cs typeface="Caldina"/>
                <a:sym typeface="Caldina"/>
              </a:rPr>
              <a:t>MOTORISCHER BEREICH</a:t>
            </a:r>
          </a:p>
        </p:txBody>
      </p:sp>
      <p:sp>
        <p:nvSpPr>
          <p:cNvPr id="38" name="TextBox 38"/>
          <p:cNvSpPr txBox="1"/>
          <p:nvPr/>
        </p:nvSpPr>
        <p:spPr>
          <a:xfrm>
            <a:off x="5879129" y="5491770"/>
            <a:ext cx="3130455" cy="1064688"/>
          </a:xfrm>
          <a:prstGeom prst="rect">
            <a:avLst/>
          </a:prstGeom>
        </p:spPr>
        <p:txBody>
          <a:bodyPr lIns="0" tIns="0" rIns="0" bIns="0" rtlCol="0" anchor="t">
            <a:spAutoFit/>
          </a:bodyPr>
          <a:lstStyle/>
          <a:p>
            <a:pPr algn="ctr">
              <a:lnSpc>
                <a:spcPts val="4316"/>
              </a:lnSpc>
            </a:pPr>
            <a:r>
              <a:rPr lang="en-US" sz="3083" dirty="0">
                <a:solidFill>
                  <a:srgbClr val="00BF63"/>
                </a:solidFill>
                <a:latin typeface="Caldina"/>
                <a:ea typeface="Caldina"/>
                <a:cs typeface="Caldina"/>
                <a:sym typeface="Caldina"/>
              </a:rPr>
              <a:t>EMOTIONALER BEREICH</a:t>
            </a:r>
          </a:p>
        </p:txBody>
      </p:sp>
      <p:sp>
        <p:nvSpPr>
          <p:cNvPr id="39" name="TextBox 39"/>
          <p:cNvSpPr txBox="1"/>
          <p:nvPr/>
        </p:nvSpPr>
        <p:spPr>
          <a:xfrm>
            <a:off x="2000022" y="5474421"/>
            <a:ext cx="3130455" cy="1064688"/>
          </a:xfrm>
          <a:prstGeom prst="rect">
            <a:avLst/>
          </a:prstGeom>
        </p:spPr>
        <p:txBody>
          <a:bodyPr lIns="0" tIns="0" rIns="0" bIns="0" rtlCol="0" anchor="t">
            <a:spAutoFit/>
          </a:bodyPr>
          <a:lstStyle/>
          <a:p>
            <a:pPr algn="ctr">
              <a:lnSpc>
                <a:spcPts val="4316"/>
              </a:lnSpc>
            </a:pPr>
            <a:r>
              <a:rPr lang="en-US" sz="3083" dirty="0">
                <a:solidFill>
                  <a:srgbClr val="FF3131"/>
                </a:solidFill>
                <a:latin typeface="Caldina"/>
                <a:ea typeface="Caldina"/>
                <a:cs typeface="Caldina"/>
                <a:sym typeface="Caldina"/>
              </a:rPr>
              <a:t>SOZIALER BEREICH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525999" y="559301"/>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sp>
        <p:nvSpPr>
          <p:cNvPr id="27" name="TextBox 27"/>
          <p:cNvSpPr txBox="1"/>
          <p:nvPr/>
        </p:nvSpPr>
        <p:spPr>
          <a:xfrm>
            <a:off x="5287551" y="685520"/>
            <a:ext cx="7712898" cy="1137288"/>
          </a:xfrm>
          <a:prstGeom prst="rect">
            <a:avLst/>
          </a:prstGeom>
        </p:spPr>
        <p:txBody>
          <a:bodyPr lIns="0" tIns="0" rIns="0" bIns="0" rtlCol="0" anchor="t">
            <a:spAutoFit/>
          </a:bodyPr>
          <a:lstStyle/>
          <a:p>
            <a:pPr algn="ctr">
              <a:lnSpc>
                <a:spcPts val="9239"/>
              </a:lnSpc>
              <a:spcBef>
                <a:spcPct val="0"/>
              </a:spcBef>
            </a:pPr>
            <a:r>
              <a:rPr lang="en-US" sz="6599" u="sng">
                <a:solidFill>
                  <a:srgbClr val="3C2E3D"/>
                </a:solidFill>
                <a:latin typeface="More Sugar"/>
                <a:ea typeface="More Sugar"/>
                <a:cs typeface="More Sugar"/>
                <a:sym typeface="More Sugar"/>
              </a:rPr>
              <a:t>Schulbereit sein</a:t>
            </a:r>
          </a:p>
        </p:txBody>
      </p:sp>
      <p:grpSp>
        <p:nvGrpSpPr>
          <p:cNvPr id="34" name="Group 34"/>
          <p:cNvGrpSpPr/>
          <p:nvPr/>
        </p:nvGrpSpPr>
        <p:grpSpPr>
          <a:xfrm>
            <a:off x="2133601" y="2450671"/>
            <a:ext cx="14859000" cy="6785677"/>
            <a:chOff x="0" y="-26589"/>
            <a:chExt cx="4686452" cy="1978225"/>
          </a:xfrm>
        </p:grpSpPr>
        <p:sp>
          <p:nvSpPr>
            <p:cNvPr id="35" name="Freeform 35"/>
            <p:cNvSpPr/>
            <p:nvPr/>
          </p:nvSpPr>
          <p:spPr>
            <a:xfrm>
              <a:off x="0" y="-26589"/>
              <a:ext cx="4686452" cy="1978225"/>
            </a:xfrm>
            <a:custGeom>
              <a:avLst/>
              <a:gdLst/>
              <a:ahLst/>
              <a:cxnLst/>
              <a:rect l="l" t="t" r="r" b="b"/>
              <a:pathLst>
                <a:path w="1150713" h="2066831">
                  <a:moveTo>
                    <a:pt x="0" y="0"/>
                  </a:moveTo>
                  <a:lnTo>
                    <a:pt x="1150713" y="0"/>
                  </a:lnTo>
                  <a:lnTo>
                    <a:pt x="1150713" y="2066831"/>
                  </a:lnTo>
                  <a:lnTo>
                    <a:pt x="0" y="2066831"/>
                  </a:lnTo>
                  <a:close/>
                </a:path>
              </a:pathLst>
            </a:custGeom>
            <a:solidFill>
              <a:srgbClr val="FFDCD9"/>
            </a:solidFill>
            <a:ln cap="sq">
              <a:noFill/>
              <a:prstDash val="solid"/>
              <a:miter/>
            </a:ln>
          </p:spPr>
        </p:sp>
        <p:sp>
          <p:nvSpPr>
            <p:cNvPr id="36" name="TextBox 36"/>
            <p:cNvSpPr txBox="1"/>
            <p:nvPr/>
          </p:nvSpPr>
          <p:spPr>
            <a:xfrm>
              <a:off x="329462" y="67773"/>
              <a:ext cx="2953293" cy="1379524"/>
            </a:xfrm>
            <a:prstGeom prst="rect">
              <a:avLst/>
            </a:prstGeom>
          </p:spPr>
          <p:txBody>
            <a:bodyPr lIns="50800" tIns="50800" rIns="50800" bIns="50800" rtlCol="0" anchor="t"/>
            <a:lstStyle/>
            <a:p>
              <a:pPr marL="474978" lvl="1" indent="-237489" algn="l">
                <a:lnSpc>
                  <a:spcPts val="3079"/>
                </a:lnSpc>
                <a:buFont typeface="Arial"/>
                <a:buChar char="•"/>
              </a:pPr>
              <a:endParaRPr lang="en-US" sz="2199" u="none" dirty="0">
                <a:solidFill>
                  <a:srgbClr val="000000"/>
                </a:solidFill>
                <a:latin typeface="Open Sauce"/>
                <a:ea typeface="Open Sauce"/>
                <a:cs typeface="Open Sauce"/>
                <a:sym typeface="Open Sauce"/>
              </a:endParaRPr>
            </a:p>
          </p:txBody>
        </p:sp>
      </p:grpSp>
      <p:sp>
        <p:nvSpPr>
          <p:cNvPr id="39" name="TextBox 39"/>
          <p:cNvSpPr txBox="1"/>
          <p:nvPr/>
        </p:nvSpPr>
        <p:spPr>
          <a:xfrm>
            <a:off x="6869747" y="1747739"/>
            <a:ext cx="4548505" cy="551433"/>
          </a:xfrm>
          <a:prstGeom prst="rect">
            <a:avLst/>
          </a:prstGeom>
        </p:spPr>
        <p:txBody>
          <a:bodyPr wrap="square" lIns="0" tIns="0" rIns="0" bIns="0" rtlCol="0" anchor="t">
            <a:spAutoFit/>
          </a:bodyPr>
          <a:lstStyle/>
          <a:p>
            <a:pPr algn="ctr">
              <a:lnSpc>
                <a:spcPts val="4316"/>
              </a:lnSpc>
            </a:pPr>
            <a:r>
              <a:rPr lang="en-US" sz="3083" dirty="0">
                <a:solidFill>
                  <a:srgbClr val="FF3131"/>
                </a:solidFill>
                <a:latin typeface="Caldina"/>
                <a:ea typeface="Caldina"/>
                <a:cs typeface="Caldina"/>
                <a:sym typeface="Caldina"/>
              </a:rPr>
              <a:t>SOZIALER BEREICH</a:t>
            </a:r>
          </a:p>
        </p:txBody>
      </p:sp>
      <p:sp>
        <p:nvSpPr>
          <p:cNvPr id="40" name="Rectangle 1"/>
          <p:cNvSpPr>
            <a:spLocks noChangeArrowheads="1"/>
          </p:cNvSpPr>
          <p:nvPr/>
        </p:nvSpPr>
        <p:spPr bwMode="auto">
          <a:xfrm>
            <a:off x="2362200" y="2476670"/>
            <a:ext cx="14859000" cy="6740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Regeln einhalten können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bei Spielen warten, bis man an der Reihe ist, oder sich im Unterricht melden statt dazwischenzurufen)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Respektvoll mit Kindern und Erwachsenen umgehen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freundlich grüßen, sich bedanken, jemanden ausreden lassen)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Kontakt aufnehmen können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andere Kinder zum Mitspielen fragen oder Erzieherinnen/Lehrkräfte ansprechen)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Um Hilfe bitten können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sagen: „Kannst du mir bitte helfen?“ statt aufzugeben oder wütend zu werden)</a:t>
            </a:r>
            <a:endParaRPr lang="de-DE" altLang="de-DE" dirty="0">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b="1" i="0" u="none" strike="noStrike" cap="none" normalizeH="0" baseline="0" dirty="0" smtClean="0">
                <a:ln>
                  <a:noFill/>
                </a:ln>
                <a:solidFill>
                  <a:schemeClr val="tx1"/>
                </a:solidFill>
                <a:effectLst/>
                <a:latin typeface="Arial" panose="020B0604020202020204" pitchFamily="34" charset="0"/>
              </a:rPr>
              <a:t>Rücksicht nehmen und teilen können</a:t>
            </a:r>
            <a:r>
              <a:rPr kumimoji="0" lang="de-DE" altLang="de-DE" b="0" i="0" u="none" strike="noStrike" cap="none" normalizeH="0" baseline="0" dirty="0" smtClean="0">
                <a:ln>
                  <a:noFill/>
                </a:ln>
                <a:solidFill>
                  <a:schemeClr val="tx1"/>
                </a:solidFill>
                <a:effectLst/>
                <a:latin typeface="Arial" panose="020B0604020202020204" pitchFamily="34" charset="0"/>
              </a:rPr>
              <a:t> </a:t>
            </a:r>
            <a:r>
              <a:rPr kumimoji="0" lang="de-DE" altLang="de-DE" b="0" i="1" u="none" strike="noStrike" cap="none" normalizeH="0" baseline="0" dirty="0" smtClean="0">
                <a:ln>
                  <a:noFill/>
                </a:ln>
                <a:solidFill>
                  <a:schemeClr val="tx1"/>
                </a:solidFill>
                <a:effectLst/>
                <a:latin typeface="Arial" panose="020B0604020202020204" pitchFamily="34" charset="0"/>
              </a:rPr>
              <a:t>(z. B. Material abgeben, warten oder akzeptieren, dass andere auch Aufmerksamkeit brauchen)</a:t>
            </a:r>
            <a:endParaRPr kumimoji="0" lang="de-DE" altLang="de-DE"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Anderen zuhören können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ein anderes Kind zu Ende erzählen lassen und nicht unterbrechen)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Sich in der Gruppe äußern oder zurückhalten können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die eigene Meinung sagen, aber auch akzeptieren, wenn andere dran sind)</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Gefühle wahrnehmen und angemessen äußern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sagen, dass man wütend oder traurig ist, ohne zu schreien oder zu schlagen)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Mitgefühl und soziale Sensibilität zeigen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merken, wenn ein anderes Kind traurig ist, und trösten oder Hilfe anbieten)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Kooperationsbereit sein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mit verschiedenen Kindern spielen oder gemeinsam an einer Aufgabe arbeiten)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Konflikte friedlich lösen können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mit Worten sagen: „Mich stört, dass …“ oder einen Kompromiss finden)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Sich verbal und körperlich ohne Aggression verhalten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nicht schubsen, schlagen, beleidigen oder absichtlich ausgrenzen)</a:t>
            </a:r>
          </a:p>
          <a:p>
            <a:pPr marL="0" marR="0" lvl="0" indent="0" algn="l" defTabSz="914400" rtl="0" eaLnBrk="0" fontAlgn="base" latinLnBrk="0" hangingPunct="0">
              <a:lnSpc>
                <a:spcPct val="150000"/>
              </a:lnSpc>
              <a:spcBef>
                <a:spcPct val="0"/>
              </a:spcBef>
              <a:spcAft>
                <a:spcPct val="0"/>
              </a:spcAft>
              <a:buClrTx/>
              <a:buSzTx/>
              <a:buFontTx/>
              <a:buChar char="•"/>
              <a:tabLst/>
            </a:pP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pPr>
            <a:r>
              <a:rPr kumimoji="0" lang="de-DE" altLang="de-DE" sz="1800" b="1" i="0" u="none" strike="noStrike" cap="none" normalizeH="0" baseline="0" dirty="0" smtClean="0">
                <a:ln>
                  <a:noFill/>
                </a:ln>
                <a:solidFill>
                  <a:schemeClr val="tx1"/>
                </a:solidFill>
                <a:effectLst/>
                <a:latin typeface="Arial" panose="020B0604020202020204" pitchFamily="34" charset="0"/>
              </a:rPr>
              <a:t>Kurze Zusammenfassung:</a:t>
            </a:r>
            <a:r>
              <a:rPr kumimoji="0" lang="de-DE" altLang="de-DE" sz="1800" b="0" i="0" u="none" strike="noStrike" cap="none" normalizeH="0" baseline="0" dirty="0" smtClean="0">
                <a:ln>
                  <a:noFill/>
                </a:ln>
                <a:solidFill>
                  <a:schemeClr val="tx1"/>
                </a:solidFill>
                <a:effectLst/>
                <a:latin typeface="Arial" panose="020B0604020202020204" pitchFamily="34" charset="0"/>
              </a:rPr>
              <a:t/>
            </a:r>
            <a:br>
              <a:rPr kumimoji="0" lang="de-DE" altLang="de-DE" sz="1800" b="0" i="0" u="none" strike="noStrike" cap="none" normalizeH="0" baseline="0" dirty="0" smtClean="0">
                <a:ln>
                  <a:noFill/>
                </a:ln>
                <a:solidFill>
                  <a:schemeClr val="tx1"/>
                </a:solidFill>
                <a:effectLst/>
                <a:latin typeface="Arial" panose="020B0604020202020204" pitchFamily="34" charset="0"/>
              </a:rPr>
            </a:br>
            <a:r>
              <a:rPr kumimoji="0" lang="de-DE" altLang="de-DE" sz="1800" b="0" i="0" u="none" strike="noStrike" cap="none" normalizeH="0" baseline="0" dirty="0" smtClean="0">
                <a:ln>
                  <a:noFill/>
                </a:ln>
                <a:solidFill>
                  <a:schemeClr val="tx1"/>
                </a:solidFill>
                <a:effectLst/>
                <a:latin typeface="Arial" panose="020B0604020202020204" pitchFamily="34" charset="0"/>
              </a:rPr>
              <a:t>Im sozialen Bereich geht es darum, wie ein Kind mit anderen Kindern und Erwachsenen umgeht. Schulbereite Kinder können Kontakt aufnehmen, zuhören, Regeln akzeptieren, Rücksicht nehmen, Hilfe einfordern und Konflikte zunehmend mit Worten lösen.</a:t>
            </a:r>
          </a:p>
        </p:txBody>
      </p:sp>
    </p:spTree>
    <p:extLst>
      <p:ext uri="{BB962C8B-B14F-4D97-AF65-F5344CB8AC3E}">
        <p14:creationId xmlns:p14="http://schemas.microsoft.com/office/powerpoint/2010/main" val="354171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500024" y="693190"/>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6633" y="1078554"/>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sp>
        <p:nvSpPr>
          <p:cNvPr id="27" name="TextBox 27"/>
          <p:cNvSpPr txBox="1"/>
          <p:nvPr/>
        </p:nvSpPr>
        <p:spPr>
          <a:xfrm>
            <a:off x="5257800" y="685519"/>
            <a:ext cx="7848600" cy="1179810"/>
          </a:xfrm>
          <a:prstGeom prst="rect">
            <a:avLst/>
          </a:prstGeom>
        </p:spPr>
        <p:txBody>
          <a:bodyPr wrap="square" lIns="0" tIns="0" rIns="0" bIns="0" rtlCol="0" anchor="t">
            <a:spAutoFit/>
          </a:bodyPr>
          <a:lstStyle/>
          <a:p>
            <a:pPr algn="ctr">
              <a:lnSpc>
                <a:spcPts val="9239"/>
              </a:lnSpc>
              <a:spcBef>
                <a:spcPct val="0"/>
              </a:spcBef>
            </a:pPr>
            <a:r>
              <a:rPr lang="en-US" sz="6599" u="sng" dirty="0" err="1">
                <a:solidFill>
                  <a:srgbClr val="3C2E3D"/>
                </a:solidFill>
                <a:latin typeface="More Sugar"/>
                <a:ea typeface="More Sugar"/>
                <a:cs typeface="More Sugar"/>
                <a:sym typeface="More Sugar"/>
              </a:rPr>
              <a:t>Schulbereit</a:t>
            </a:r>
            <a:r>
              <a:rPr lang="en-US" sz="6599" u="sng" dirty="0">
                <a:solidFill>
                  <a:srgbClr val="3C2E3D"/>
                </a:solidFill>
                <a:latin typeface="More Sugar"/>
                <a:ea typeface="More Sugar"/>
                <a:cs typeface="More Sugar"/>
                <a:sym typeface="More Sugar"/>
              </a:rPr>
              <a:t> sein</a:t>
            </a:r>
          </a:p>
        </p:txBody>
      </p:sp>
      <p:grpSp>
        <p:nvGrpSpPr>
          <p:cNvPr id="31" name="Group 31"/>
          <p:cNvGrpSpPr/>
          <p:nvPr/>
        </p:nvGrpSpPr>
        <p:grpSpPr>
          <a:xfrm>
            <a:off x="2658993" y="2412154"/>
            <a:ext cx="13639800" cy="7205987"/>
            <a:chOff x="0" y="-47625"/>
            <a:chExt cx="1150713" cy="2231030"/>
          </a:xfrm>
        </p:grpSpPr>
        <p:sp>
          <p:nvSpPr>
            <p:cNvPr id="32" name="Freeform 32"/>
            <p:cNvSpPr/>
            <p:nvPr/>
          </p:nvSpPr>
          <p:spPr>
            <a:xfrm>
              <a:off x="0" y="0"/>
              <a:ext cx="1150713" cy="2183405"/>
            </a:xfrm>
            <a:custGeom>
              <a:avLst/>
              <a:gdLst/>
              <a:ahLst/>
              <a:cxnLst/>
              <a:rect l="l" t="t" r="r" b="b"/>
              <a:pathLst>
                <a:path w="1150713" h="2066831">
                  <a:moveTo>
                    <a:pt x="0" y="0"/>
                  </a:moveTo>
                  <a:lnTo>
                    <a:pt x="1150713" y="0"/>
                  </a:lnTo>
                  <a:lnTo>
                    <a:pt x="1150713" y="2066831"/>
                  </a:lnTo>
                  <a:lnTo>
                    <a:pt x="0" y="2066831"/>
                  </a:lnTo>
                  <a:close/>
                </a:path>
              </a:pathLst>
            </a:custGeom>
            <a:solidFill>
              <a:srgbClr val="C1FF72"/>
            </a:solidFill>
            <a:ln cap="sq">
              <a:noFill/>
              <a:prstDash val="solid"/>
              <a:miter/>
            </a:ln>
          </p:spPr>
        </p:sp>
        <p:sp>
          <p:nvSpPr>
            <p:cNvPr id="33" name="TextBox 33"/>
            <p:cNvSpPr txBox="1"/>
            <p:nvPr/>
          </p:nvSpPr>
          <p:spPr>
            <a:xfrm>
              <a:off x="0" y="-47625"/>
              <a:ext cx="1150713" cy="2114456"/>
            </a:xfrm>
            <a:prstGeom prst="rect">
              <a:avLst/>
            </a:prstGeom>
          </p:spPr>
          <p:txBody>
            <a:bodyPr lIns="50800" tIns="50800" rIns="50800" bIns="50800" rtlCol="0" anchor="t"/>
            <a:lstStyle/>
            <a:p>
              <a:pPr marL="496567" lvl="1" indent="-248284" algn="l">
                <a:lnSpc>
                  <a:spcPts val="3219"/>
                </a:lnSpc>
                <a:buFont typeface="Arial"/>
                <a:buChar char="•"/>
              </a:pPr>
              <a:endParaRPr lang="en-US" sz="2299" dirty="0" smtClean="0">
                <a:solidFill>
                  <a:srgbClr val="000000"/>
                </a:solidFill>
                <a:latin typeface="Open Sauce"/>
                <a:ea typeface="Open Sauce"/>
                <a:cs typeface="Open Sauce"/>
                <a:sym typeface="Open Sauce"/>
              </a:endParaRPr>
            </a:p>
          </p:txBody>
        </p:sp>
      </p:grpSp>
      <p:sp>
        <p:nvSpPr>
          <p:cNvPr id="38" name="TextBox 38"/>
          <p:cNvSpPr txBox="1"/>
          <p:nvPr/>
        </p:nvSpPr>
        <p:spPr>
          <a:xfrm>
            <a:off x="6781800" y="1889178"/>
            <a:ext cx="4800600" cy="551433"/>
          </a:xfrm>
          <a:prstGeom prst="rect">
            <a:avLst/>
          </a:prstGeom>
        </p:spPr>
        <p:txBody>
          <a:bodyPr wrap="square" lIns="0" tIns="0" rIns="0" bIns="0" rtlCol="0" anchor="t">
            <a:spAutoFit/>
          </a:bodyPr>
          <a:lstStyle/>
          <a:p>
            <a:pPr algn="ctr">
              <a:lnSpc>
                <a:spcPts val="4316"/>
              </a:lnSpc>
            </a:pPr>
            <a:r>
              <a:rPr lang="en-US" sz="3083" dirty="0" smtClean="0">
                <a:solidFill>
                  <a:srgbClr val="00BF63"/>
                </a:solidFill>
                <a:latin typeface="Caldina"/>
                <a:ea typeface="Caldina"/>
                <a:cs typeface="Caldina"/>
                <a:sym typeface="Caldina"/>
              </a:rPr>
              <a:t>EMOTIONALER </a:t>
            </a:r>
            <a:r>
              <a:rPr lang="en-US" sz="3083" dirty="0">
                <a:solidFill>
                  <a:srgbClr val="00BF63"/>
                </a:solidFill>
                <a:latin typeface="Caldina"/>
                <a:ea typeface="Caldina"/>
                <a:cs typeface="Caldina"/>
                <a:sym typeface="Caldina"/>
              </a:rPr>
              <a:t>BEREICH</a:t>
            </a:r>
          </a:p>
        </p:txBody>
      </p:sp>
      <p:sp>
        <p:nvSpPr>
          <p:cNvPr id="40" name="Rectangle 1"/>
          <p:cNvSpPr>
            <a:spLocks noChangeArrowheads="1"/>
          </p:cNvSpPr>
          <p:nvPr/>
        </p:nvSpPr>
        <p:spPr bwMode="auto">
          <a:xfrm>
            <a:off x="2841934" y="2536113"/>
            <a:ext cx="12604132" cy="698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20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Neugierig und offen für Neues sein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sich auf neue Spiele, Aufgaben oder die Schule einlassen)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Freude auf die Schule entwickeln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gespannt sein, was man dort lernt und erlebt)</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Sorgfältig arbeiten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beim Ausmalen innerhalb der Linien bleiben oder Materialien ordentlich benutzen)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Ausdauer zeigen und Aufgaben beenden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ein Bild fertigmalen oder beim Aufräumen bis zum Schluss mitmachen)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lvl="0" eaLnBrk="0" fontAlgn="base" hangingPunct="0">
              <a:lnSpc>
                <a:spcPct val="200000"/>
              </a:lnSpc>
              <a:spcBef>
                <a:spcPct val="0"/>
              </a:spcBef>
              <a:spcAft>
                <a:spcPct val="0"/>
              </a:spcAft>
              <a:buFontTx/>
              <a:buChar char="•"/>
            </a:pPr>
            <a:r>
              <a:rPr kumimoji="0" lang="de-DE" altLang="de-DE" sz="1800" b="1" i="0" u="none" strike="noStrike" cap="none" normalizeH="0" baseline="0" dirty="0" smtClean="0">
                <a:ln>
                  <a:noFill/>
                </a:ln>
                <a:solidFill>
                  <a:schemeClr val="tx1"/>
                </a:solidFill>
                <a:effectLst/>
                <a:latin typeface="Arial" panose="020B0604020202020204" pitchFamily="34" charset="0"/>
              </a:rPr>
              <a:t>Mit Frustration und Misserfolgen umgehen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lang="de-DE" altLang="de-DE" i="1" dirty="0">
                <a:latin typeface="Arial" panose="020B0604020202020204" pitchFamily="34" charset="0"/>
              </a:rPr>
              <a:t>(z. B. </a:t>
            </a:r>
            <a:r>
              <a:rPr lang="de-DE" i="1" dirty="0">
                <a:latin typeface="Arial" panose="020B0604020202020204" pitchFamily="34" charset="0"/>
              </a:rPr>
              <a:t>verlieren können oder etwas noch einmal versuchen)</a:t>
            </a:r>
            <a:endParaRPr lang="de-DE" altLang="de-DE" i="1" dirty="0">
              <a:latin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Vertrauen in die eigenen Fähigkeiten haben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sich zutrauen, etwas alleine auszuprobieren)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Selbstständig handeln wollen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sich anziehen, den Ranzen packen oder kleine Aufgaben übernehmen)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Regeln akzeptieren und einhalten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bei einem Gesellschaftsspiel warten, bis man an der Reihe ist)</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20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Sich in Gruppen einbringen können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bei Gruppenspielen mitmachen und Absprachen akzeptieren)</a:t>
            </a:r>
          </a:p>
          <a:p>
            <a:pPr marL="0" marR="0" lvl="0" indent="0" algn="l" defTabSz="914400" rtl="0" eaLnBrk="0" fontAlgn="base" latinLnBrk="0" hangingPunct="0">
              <a:lnSpc>
                <a:spcPct val="20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Zielstrebig an Aufgaben arbeiten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ein Puzzle nicht sofort weglegen, sondern weiterprobieren)</a:t>
            </a:r>
          </a:p>
          <a:p>
            <a:pPr lvl="0" eaLnBrk="0" fontAlgn="base" hangingPunct="0">
              <a:spcBef>
                <a:spcPct val="0"/>
              </a:spcBef>
              <a:spcAft>
                <a:spcPct val="0"/>
              </a:spcAft>
            </a:pPr>
            <a:endParaRPr lang="de-DE" sz="800" b="1" dirty="0" smtClean="0"/>
          </a:p>
          <a:p>
            <a:pPr lvl="0" eaLnBrk="0" fontAlgn="base" hangingPunct="0">
              <a:spcBef>
                <a:spcPct val="0"/>
              </a:spcBef>
              <a:spcAft>
                <a:spcPct val="0"/>
              </a:spcAft>
            </a:pPr>
            <a:r>
              <a:rPr lang="de-DE" sz="2000" b="1" dirty="0" smtClean="0"/>
              <a:t>Zusammenfassung:</a:t>
            </a:r>
            <a:r>
              <a:rPr lang="de-DE" sz="2000" dirty="0" smtClean="0"/>
              <a:t> Im </a:t>
            </a:r>
            <a:r>
              <a:rPr lang="de-DE" sz="2000" dirty="0"/>
              <a:t>motivationalen Bereich geht es vor allem darum, ob ein Kind neugierig, ausdauernd, selbstständig und zuversichtlich an Aufgaben herangeht. Diese Fähigkeiten entstehen nicht von heute auf morgen. Sie entwickeln sich im Alltag durch kleine Aufgaben, durch Ermutigung, durch Erfolgserlebnisse und auch dadurch, dass Kinder Herausforderungen selbst bewältigen dürfen.</a:t>
            </a:r>
            <a:endParaRPr kumimoji="0" lang="de-DE" altLang="de-DE" sz="20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16433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185326" y="561269"/>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sp>
        <p:nvSpPr>
          <p:cNvPr id="27" name="TextBox 27"/>
          <p:cNvSpPr txBox="1"/>
          <p:nvPr/>
        </p:nvSpPr>
        <p:spPr>
          <a:xfrm>
            <a:off x="5287551" y="685520"/>
            <a:ext cx="7712898" cy="1137288"/>
          </a:xfrm>
          <a:prstGeom prst="rect">
            <a:avLst/>
          </a:prstGeom>
        </p:spPr>
        <p:txBody>
          <a:bodyPr lIns="0" tIns="0" rIns="0" bIns="0" rtlCol="0" anchor="t">
            <a:spAutoFit/>
          </a:bodyPr>
          <a:lstStyle/>
          <a:p>
            <a:pPr algn="ctr">
              <a:lnSpc>
                <a:spcPts val="9239"/>
              </a:lnSpc>
              <a:spcBef>
                <a:spcPct val="0"/>
              </a:spcBef>
            </a:pPr>
            <a:r>
              <a:rPr lang="en-US" sz="6599" u="sng" dirty="0" err="1">
                <a:solidFill>
                  <a:srgbClr val="3C2E3D"/>
                </a:solidFill>
                <a:latin typeface="More Sugar"/>
                <a:ea typeface="More Sugar"/>
                <a:cs typeface="More Sugar"/>
                <a:sym typeface="More Sugar"/>
              </a:rPr>
              <a:t>Schulbereit</a:t>
            </a:r>
            <a:r>
              <a:rPr lang="en-US" sz="6599" u="sng" dirty="0">
                <a:solidFill>
                  <a:srgbClr val="3C2E3D"/>
                </a:solidFill>
                <a:latin typeface="More Sugar"/>
                <a:ea typeface="More Sugar"/>
                <a:cs typeface="More Sugar"/>
                <a:sym typeface="More Sugar"/>
              </a:rPr>
              <a:t> sein</a:t>
            </a:r>
          </a:p>
        </p:txBody>
      </p:sp>
      <p:grpSp>
        <p:nvGrpSpPr>
          <p:cNvPr id="28" name="Group 28"/>
          <p:cNvGrpSpPr/>
          <p:nvPr/>
        </p:nvGrpSpPr>
        <p:grpSpPr>
          <a:xfrm>
            <a:off x="2628900" y="2592100"/>
            <a:ext cx="13906500" cy="6801516"/>
            <a:chOff x="0" y="0"/>
            <a:chExt cx="1150713" cy="2066831"/>
          </a:xfrm>
        </p:grpSpPr>
        <p:sp>
          <p:nvSpPr>
            <p:cNvPr id="29" name="Freeform 29"/>
            <p:cNvSpPr/>
            <p:nvPr/>
          </p:nvSpPr>
          <p:spPr>
            <a:xfrm>
              <a:off x="0" y="0"/>
              <a:ext cx="1150713" cy="2066831"/>
            </a:xfrm>
            <a:custGeom>
              <a:avLst/>
              <a:gdLst/>
              <a:ahLst/>
              <a:cxnLst/>
              <a:rect l="l" t="t" r="r" b="b"/>
              <a:pathLst>
                <a:path w="1150713" h="2066831">
                  <a:moveTo>
                    <a:pt x="0" y="0"/>
                  </a:moveTo>
                  <a:lnTo>
                    <a:pt x="1150713" y="0"/>
                  </a:lnTo>
                  <a:lnTo>
                    <a:pt x="1150713" y="2066831"/>
                  </a:lnTo>
                  <a:lnTo>
                    <a:pt x="0" y="2066831"/>
                  </a:lnTo>
                  <a:close/>
                </a:path>
              </a:pathLst>
            </a:custGeom>
            <a:solidFill>
              <a:srgbClr val="BEEDE1"/>
            </a:solidFill>
            <a:ln cap="sq">
              <a:noFill/>
              <a:prstDash val="solid"/>
              <a:miter/>
            </a:ln>
          </p:spPr>
        </p:sp>
        <p:sp>
          <p:nvSpPr>
            <p:cNvPr id="30" name="TextBox 30"/>
            <p:cNvSpPr txBox="1"/>
            <p:nvPr/>
          </p:nvSpPr>
          <p:spPr>
            <a:xfrm>
              <a:off x="0" y="-38100"/>
              <a:ext cx="1150713" cy="2104931"/>
            </a:xfrm>
            <a:prstGeom prst="rect">
              <a:avLst/>
            </a:prstGeom>
          </p:spPr>
          <p:txBody>
            <a:bodyPr lIns="50800" tIns="50800" rIns="50800" bIns="50800" rtlCol="0" anchor="t"/>
            <a:lstStyle/>
            <a:p>
              <a:pPr marL="474978" lvl="1" indent="-237489" algn="l">
                <a:lnSpc>
                  <a:spcPts val="3079"/>
                </a:lnSpc>
                <a:buFont typeface="Arial"/>
                <a:buChar char="•"/>
              </a:pPr>
              <a:endParaRPr lang="en-US" sz="2199" dirty="0" smtClean="0">
                <a:solidFill>
                  <a:srgbClr val="000000"/>
                </a:solidFill>
                <a:latin typeface="Open Sauce"/>
                <a:ea typeface="Open Sauce"/>
                <a:cs typeface="Open Sauce"/>
                <a:sym typeface="Open Sauce"/>
              </a:endParaRPr>
            </a:p>
          </p:txBody>
        </p:sp>
      </p:grpSp>
      <p:sp>
        <p:nvSpPr>
          <p:cNvPr id="37" name="TextBox 37"/>
          <p:cNvSpPr txBox="1"/>
          <p:nvPr/>
        </p:nvSpPr>
        <p:spPr>
          <a:xfrm>
            <a:off x="6019801" y="1818226"/>
            <a:ext cx="6172199" cy="551433"/>
          </a:xfrm>
          <a:prstGeom prst="rect">
            <a:avLst/>
          </a:prstGeom>
        </p:spPr>
        <p:txBody>
          <a:bodyPr wrap="square" lIns="0" tIns="0" rIns="0" bIns="0" rtlCol="0" anchor="t">
            <a:spAutoFit/>
          </a:bodyPr>
          <a:lstStyle/>
          <a:p>
            <a:pPr algn="ctr">
              <a:lnSpc>
                <a:spcPts val="4316"/>
              </a:lnSpc>
            </a:pPr>
            <a:r>
              <a:rPr lang="en-US" sz="3083" dirty="0">
                <a:solidFill>
                  <a:srgbClr val="0097B2"/>
                </a:solidFill>
                <a:latin typeface="Caldina"/>
                <a:ea typeface="Caldina"/>
                <a:cs typeface="Caldina"/>
                <a:sym typeface="Caldina"/>
              </a:rPr>
              <a:t>MOTORISCHER BEREICH</a:t>
            </a:r>
          </a:p>
        </p:txBody>
      </p:sp>
      <p:sp>
        <p:nvSpPr>
          <p:cNvPr id="40" name="Rectangle 1"/>
          <p:cNvSpPr>
            <a:spLocks noChangeArrowheads="1"/>
          </p:cNvSpPr>
          <p:nvPr/>
        </p:nvSpPr>
        <p:spPr bwMode="auto">
          <a:xfrm>
            <a:off x="2971800" y="2749119"/>
            <a:ext cx="13563599" cy="6401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Hör-, Seh- und Sprachstörungen frühzeitig erkennen und behandeln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Vorsorgeuntersuchungen wahrnehmen, bei Auffälligkeiten HNO, Augenarzt oder Logopädie einbeziehen)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Fit für den Schulvormittag sein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ausreichend Ausdauer haben, um mehrere Stunden sitzen, gehen, spielen und sich konzentrieren zu können)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Feinmotorik entwickeln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schneiden, kleben, ausmalen, kleine Gegenstände greifen oder Perlen auffädeln)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lvl="1" eaLnBrk="0" fontAlgn="base" hangingPunct="0">
              <a:lnSpc>
                <a:spcPct val="150000"/>
              </a:lnSpc>
              <a:spcBef>
                <a:spcPct val="0"/>
              </a:spcBef>
              <a:spcAft>
                <a:spcPct val="0"/>
              </a:spcAft>
              <a:buFontTx/>
              <a:buChar char="•"/>
            </a:pPr>
            <a:r>
              <a:rPr kumimoji="0" lang="de-DE" altLang="de-DE" b="1" i="0" u="none" strike="noStrike" cap="none" normalizeH="0" baseline="0" dirty="0" smtClean="0">
                <a:ln>
                  <a:noFill/>
                </a:ln>
                <a:solidFill>
                  <a:schemeClr val="tx1"/>
                </a:solidFill>
                <a:effectLst/>
                <a:latin typeface="Arial" panose="020B0604020202020204" pitchFamily="34" charset="0"/>
              </a:rPr>
              <a:t>Stift richtig halten können</a:t>
            </a:r>
            <a:r>
              <a:rPr kumimoji="0" lang="de-DE" altLang="de-DE" b="0" i="0" u="none" strike="noStrike" cap="none" normalizeH="0" baseline="0" dirty="0" smtClean="0">
                <a:ln>
                  <a:noFill/>
                </a:ln>
                <a:solidFill>
                  <a:schemeClr val="tx1"/>
                </a:solidFill>
                <a:effectLst/>
                <a:latin typeface="Arial" panose="020B0604020202020204" pitchFamily="34" charset="0"/>
              </a:rPr>
              <a:t> </a:t>
            </a:r>
            <a:r>
              <a:rPr kumimoji="0" lang="de-DE" altLang="de-DE" b="0" i="1" u="none" strike="noStrike" cap="none" normalizeH="0" baseline="0" dirty="0" smtClean="0">
                <a:ln>
                  <a:noFill/>
                </a:ln>
                <a:solidFill>
                  <a:schemeClr val="tx1"/>
                </a:solidFill>
                <a:effectLst/>
                <a:latin typeface="Arial" panose="020B0604020202020204" pitchFamily="34" charset="0"/>
              </a:rPr>
              <a:t>(z. B. mit einer lockeren, sicheren Stifthaltung malen, nachspuren oder </a:t>
            </a:r>
            <a:r>
              <a:rPr lang="de-DE" altLang="de-DE" i="1" dirty="0" smtClean="0">
                <a:latin typeface="Arial" panose="020B0604020202020204" pitchFamily="34" charset="0"/>
              </a:rPr>
              <a:t>abs</a:t>
            </a:r>
            <a:r>
              <a:rPr kumimoji="0" lang="de-DE" altLang="de-DE" b="0" i="1" u="none" strike="noStrike" cap="none" normalizeH="0" baseline="0" dirty="0" smtClean="0">
                <a:ln>
                  <a:noFill/>
                </a:ln>
                <a:solidFill>
                  <a:schemeClr val="tx1"/>
                </a:solidFill>
                <a:effectLst/>
                <a:latin typeface="Arial" panose="020B0604020202020204" pitchFamily="34" charset="0"/>
              </a:rPr>
              <a:t>chreiben)</a:t>
            </a:r>
            <a:endParaRPr kumimoji="0" lang="de-DE" altLang="de-DE" b="0" i="0" u="none" strike="noStrike" cap="none" normalizeH="0" baseline="0" dirty="0" smtClean="0">
              <a:ln>
                <a:noFill/>
              </a:ln>
              <a:solidFill>
                <a:schemeClr val="tx1"/>
              </a:solidFill>
              <a:effectLst/>
              <a:latin typeface="Arial" panose="020B0604020202020204" pitchFamily="34" charset="0"/>
            </a:endParaRPr>
          </a:p>
          <a:p>
            <a:pPr lvl="1" eaLnBrk="0" fontAlgn="base" hangingPunct="0">
              <a:lnSpc>
                <a:spcPct val="150000"/>
              </a:lnSpc>
              <a:spcBef>
                <a:spcPct val="0"/>
              </a:spcBef>
              <a:spcAft>
                <a:spcPct val="0"/>
              </a:spcAft>
              <a:buFontTx/>
              <a:buChar char="•"/>
            </a:pPr>
            <a:r>
              <a:rPr kumimoji="0" lang="de-DE" altLang="de-DE" b="1" i="0" u="none" strike="noStrike" cap="none" normalizeH="0" baseline="0" dirty="0" smtClean="0">
                <a:ln>
                  <a:noFill/>
                </a:ln>
                <a:solidFill>
                  <a:schemeClr val="tx1"/>
                </a:solidFill>
                <a:effectLst/>
                <a:latin typeface="Arial" panose="020B0604020202020204" pitchFamily="34" charset="0"/>
              </a:rPr>
              <a:t>Auge-Hand-Koordination üben</a:t>
            </a:r>
            <a:r>
              <a:rPr kumimoji="0" lang="de-DE" altLang="de-DE" b="0" i="0" u="none" strike="noStrike" cap="none" normalizeH="0" baseline="0" dirty="0" smtClean="0">
                <a:ln>
                  <a:noFill/>
                </a:ln>
                <a:solidFill>
                  <a:schemeClr val="tx1"/>
                </a:solidFill>
                <a:effectLst/>
                <a:latin typeface="Arial" panose="020B0604020202020204" pitchFamily="34" charset="0"/>
              </a:rPr>
              <a:t> </a:t>
            </a:r>
            <a:r>
              <a:rPr kumimoji="0" lang="de-DE" altLang="de-DE" b="0" i="1" u="none" strike="noStrike" cap="none" normalizeH="0" baseline="0" dirty="0" smtClean="0">
                <a:ln>
                  <a:noFill/>
                </a:ln>
                <a:solidFill>
                  <a:schemeClr val="tx1"/>
                </a:solidFill>
                <a:effectLst/>
                <a:latin typeface="Arial" panose="020B0604020202020204" pitchFamily="34" charset="0"/>
              </a:rPr>
              <a:t>(z. B. Linien nachfahren, Formen ausschneiden, bauen, puzzeln oder gezielt ausmalen)</a:t>
            </a:r>
            <a:endParaRPr kumimoji="0" lang="de-DE" altLang="de-DE"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Grobmotorik schulen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auf einem Bein stehen, hüpfen, balancieren oder Treppen sicher steigen)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lvl="1" eaLnBrk="0" fontAlgn="base" hangingPunct="0">
              <a:lnSpc>
                <a:spcPct val="150000"/>
              </a:lnSpc>
              <a:spcBef>
                <a:spcPct val="0"/>
              </a:spcBef>
              <a:spcAft>
                <a:spcPct val="0"/>
              </a:spcAft>
              <a:buFontTx/>
              <a:buChar char="•"/>
            </a:pPr>
            <a:r>
              <a:rPr kumimoji="0" lang="de-DE" altLang="de-DE" b="1" i="0" u="none" strike="noStrike" cap="none" normalizeH="0" baseline="0" dirty="0" smtClean="0">
                <a:ln>
                  <a:noFill/>
                </a:ln>
                <a:solidFill>
                  <a:schemeClr val="tx1"/>
                </a:solidFill>
                <a:effectLst/>
                <a:latin typeface="Arial" panose="020B0604020202020204" pitchFamily="34" charset="0"/>
              </a:rPr>
              <a:t>Körperkoordination und Gleichgewicht stärken</a:t>
            </a:r>
            <a:r>
              <a:rPr kumimoji="0" lang="de-DE" altLang="de-DE" b="0" i="0" u="none" strike="noStrike" cap="none" normalizeH="0" baseline="0" dirty="0" smtClean="0">
                <a:ln>
                  <a:noFill/>
                </a:ln>
                <a:solidFill>
                  <a:schemeClr val="tx1"/>
                </a:solidFill>
                <a:effectLst/>
                <a:latin typeface="Arial" panose="020B0604020202020204" pitchFamily="34" charset="0"/>
              </a:rPr>
              <a:t> </a:t>
            </a:r>
            <a:r>
              <a:rPr kumimoji="0" lang="de-DE" altLang="de-DE" b="0" i="1" u="none" strike="noStrike" cap="none" normalizeH="0" baseline="0" dirty="0" smtClean="0">
                <a:ln>
                  <a:noFill/>
                </a:ln>
                <a:solidFill>
                  <a:schemeClr val="tx1"/>
                </a:solidFill>
                <a:effectLst/>
                <a:latin typeface="Arial" panose="020B0604020202020204" pitchFamily="34" charset="0"/>
              </a:rPr>
              <a:t>(z. B. Seil hüpfen, Fahrrad fahren, klettern oder schwimmen lernen)</a:t>
            </a:r>
            <a:endParaRPr kumimoji="0" lang="de-DE" altLang="de-DE" b="0" i="0" u="none" strike="noStrike" cap="none" normalizeH="0" baseline="0" dirty="0" smtClean="0">
              <a:ln>
                <a:noFill/>
              </a:ln>
              <a:solidFill>
                <a:schemeClr val="tx1"/>
              </a:solidFill>
              <a:effectLst/>
              <a:latin typeface="Arial" panose="020B0604020202020204" pitchFamily="34" charset="0"/>
            </a:endParaRPr>
          </a:p>
          <a:p>
            <a:pPr lvl="1" eaLnBrk="0" fontAlgn="base" hangingPunct="0">
              <a:lnSpc>
                <a:spcPct val="150000"/>
              </a:lnSpc>
              <a:spcBef>
                <a:spcPct val="0"/>
              </a:spcBef>
              <a:spcAft>
                <a:spcPct val="0"/>
              </a:spcAft>
              <a:buFontTx/>
              <a:buChar char="•"/>
            </a:pPr>
            <a:r>
              <a:rPr kumimoji="0" lang="de-DE" altLang="de-DE" b="1" i="0" u="none" strike="noStrike" cap="none" normalizeH="0" baseline="0" dirty="0" smtClean="0">
                <a:ln>
                  <a:noFill/>
                </a:ln>
                <a:solidFill>
                  <a:schemeClr val="tx1"/>
                </a:solidFill>
                <a:effectLst/>
                <a:latin typeface="Arial" panose="020B0604020202020204" pitchFamily="34" charset="0"/>
              </a:rPr>
              <a:t>Sich auf dem Spielplatz sicher bewegen können</a:t>
            </a:r>
            <a:r>
              <a:rPr kumimoji="0" lang="de-DE" altLang="de-DE" b="0" i="0" u="none" strike="noStrike" cap="none" normalizeH="0" baseline="0" dirty="0" smtClean="0">
                <a:ln>
                  <a:noFill/>
                </a:ln>
                <a:solidFill>
                  <a:schemeClr val="tx1"/>
                </a:solidFill>
                <a:effectLst/>
                <a:latin typeface="Arial" panose="020B0604020202020204" pitchFamily="34" charset="0"/>
              </a:rPr>
              <a:t> </a:t>
            </a:r>
            <a:r>
              <a:rPr kumimoji="0" lang="de-DE" altLang="de-DE" b="0" i="1" u="none" strike="noStrike" cap="none" normalizeH="0" baseline="0" dirty="0" smtClean="0">
                <a:ln>
                  <a:noFill/>
                </a:ln>
                <a:solidFill>
                  <a:schemeClr val="tx1"/>
                </a:solidFill>
                <a:effectLst/>
                <a:latin typeface="Arial" panose="020B0604020202020204" pitchFamily="34" charset="0"/>
              </a:rPr>
              <a:t>(z. B. klettern, rutschen, schaukeln und eigene Grenzen einschätzen)</a:t>
            </a:r>
            <a:endParaRPr kumimoji="0" lang="de-DE" altLang="de-DE" b="0" i="0" u="none" strike="noStrike" cap="none" normalizeH="0" baseline="0" dirty="0" smtClean="0">
              <a:ln>
                <a:noFill/>
              </a:ln>
              <a:solidFill>
                <a:schemeClr val="tx1"/>
              </a:solidFill>
              <a:effectLst/>
              <a:latin typeface="Arial" panose="020B0604020202020204" pitchFamily="34" charset="0"/>
            </a:endParaRPr>
          </a:p>
          <a:p>
            <a:pPr lvl="1" eaLnBrk="0" fontAlgn="base" hangingPunct="0">
              <a:lnSpc>
                <a:spcPct val="150000"/>
              </a:lnSpc>
              <a:spcBef>
                <a:spcPct val="0"/>
              </a:spcBef>
              <a:spcAft>
                <a:spcPct val="0"/>
              </a:spcAft>
              <a:buFontTx/>
              <a:buChar char="•"/>
            </a:pPr>
            <a:r>
              <a:rPr kumimoji="0" lang="de-DE" altLang="de-DE" b="1" i="0" u="none" strike="noStrike" cap="none" normalizeH="0" baseline="0" dirty="0" smtClean="0">
                <a:ln>
                  <a:noFill/>
                </a:ln>
                <a:solidFill>
                  <a:schemeClr val="tx1"/>
                </a:solidFill>
                <a:effectLst/>
                <a:latin typeface="Arial" panose="020B0604020202020204" pitchFamily="34" charset="0"/>
              </a:rPr>
              <a:t>Bewegung im Alltag </a:t>
            </a:r>
            <a:r>
              <a:rPr kumimoji="0" lang="de-DE" altLang="de-DE" b="0" i="1" u="none" strike="noStrike" cap="none" normalizeH="0" baseline="0" dirty="0" smtClean="0">
                <a:ln>
                  <a:noFill/>
                </a:ln>
                <a:solidFill>
                  <a:schemeClr val="tx1"/>
                </a:solidFill>
                <a:effectLst/>
                <a:latin typeface="Arial" panose="020B0604020202020204" pitchFamily="34" charset="0"/>
              </a:rPr>
              <a:t>(z. B. viel draußen sein, Wege zu Fuß gehen, Sportverein nutzen und Kindern etwas zutrauen)</a:t>
            </a:r>
          </a:p>
          <a:p>
            <a:pPr lvl="1" eaLnBrk="0" fontAlgn="base" hangingPunct="0">
              <a:lnSpc>
                <a:spcPct val="150000"/>
              </a:lnSpc>
              <a:spcBef>
                <a:spcPct val="0"/>
              </a:spcBef>
              <a:spcAft>
                <a:spcPct val="0"/>
              </a:spcAft>
              <a:buFontTx/>
              <a:buChar char="•"/>
            </a:pPr>
            <a:r>
              <a:rPr kumimoji="0" lang="de-DE" altLang="de-DE" b="1" i="0" u="none" strike="noStrike" cap="none" normalizeH="0" baseline="0" dirty="0" smtClean="0">
                <a:ln>
                  <a:noFill/>
                </a:ln>
                <a:solidFill>
                  <a:schemeClr val="tx1"/>
                </a:solidFill>
                <a:effectLst/>
                <a:latin typeface="Arial" panose="020B0604020202020204" pitchFamily="34" charset="0"/>
              </a:rPr>
              <a:t>Ball- u. Bewegungsspiele nutzen</a:t>
            </a:r>
            <a:r>
              <a:rPr kumimoji="0" lang="de-DE" altLang="de-DE" b="0" i="0" u="none" strike="noStrike" cap="none" normalizeH="0" baseline="0" dirty="0" smtClean="0">
                <a:ln>
                  <a:noFill/>
                </a:ln>
                <a:solidFill>
                  <a:schemeClr val="tx1"/>
                </a:solidFill>
                <a:effectLst/>
                <a:latin typeface="Arial" panose="020B0604020202020204" pitchFamily="34" charset="0"/>
              </a:rPr>
              <a:t> </a:t>
            </a:r>
            <a:r>
              <a:rPr kumimoji="0" lang="de-DE" altLang="de-DE" b="0" i="1" u="none" strike="noStrike" cap="none" normalizeH="0" baseline="0" dirty="0" smtClean="0">
                <a:ln>
                  <a:noFill/>
                </a:ln>
                <a:solidFill>
                  <a:schemeClr val="tx1"/>
                </a:solidFill>
                <a:effectLst/>
                <a:latin typeface="Arial" panose="020B0604020202020204" pitchFamily="34" charset="0"/>
              </a:rPr>
              <a:t>(z. B. werfen, fangen, rollen, zielen oder gemeinsam als Familie Sportspielen nachgehen)</a:t>
            </a:r>
          </a:p>
          <a:p>
            <a:pPr lvl="0" eaLnBrk="0" fontAlgn="base" hangingPunct="0">
              <a:spcBef>
                <a:spcPct val="0"/>
              </a:spcBef>
              <a:spcAft>
                <a:spcPct val="0"/>
              </a:spcAft>
            </a:pPr>
            <a:endParaRPr lang="de-DE" sz="800" b="1" dirty="0" smtClean="0"/>
          </a:p>
          <a:p>
            <a:pPr lvl="0" eaLnBrk="0" fontAlgn="base" hangingPunct="0">
              <a:spcBef>
                <a:spcPct val="0"/>
              </a:spcBef>
              <a:spcAft>
                <a:spcPct val="0"/>
              </a:spcAft>
            </a:pPr>
            <a:r>
              <a:rPr lang="de-DE" b="1" dirty="0" smtClean="0"/>
              <a:t>Kurze </a:t>
            </a:r>
            <a:r>
              <a:rPr lang="de-DE" b="1" dirty="0"/>
              <a:t>Zusammenfassung:</a:t>
            </a:r>
            <a:r>
              <a:rPr lang="de-DE" dirty="0"/>
              <a:t/>
            </a:r>
            <a:br>
              <a:rPr lang="de-DE" dirty="0"/>
            </a:br>
            <a:r>
              <a:rPr lang="de-DE" sz="2000" dirty="0"/>
              <a:t>Im motorischen Bereich geht es darum, ob ein Kind seinen Körper sicher einsetzen kann. Schulbereite Kinder sollten grundlegende feinmotorische Fähigkeiten wie Schneiden, Kleben, Ausmalen und Stifthaltung sowie grobmotorische Fähigkeiten wie Balancieren, Hüpfen, Klettern und Ballspielen zunehmend sicher beherrschen.</a:t>
            </a:r>
            <a:endParaRPr kumimoji="0" lang="de-DE" altLang="de-DE" sz="20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168362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185326" y="561269"/>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867010" y="1019892"/>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grpSp>
        <p:nvGrpSpPr>
          <p:cNvPr id="23" name="Group 23"/>
          <p:cNvGrpSpPr/>
          <p:nvPr/>
        </p:nvGrpSpPr>
        <p:grpSpPr>
          <a:xfrm>
            <a:off x="2286000" y="2375780"/>
            <a:ext cx="14097000" cy="7111120"/>
            <a:chOff x="0" y="0"/>
            <a:chExt cx="1150713" cy="2066831"/>
          </a:xfrm>
        </p:grpSpPr>
        <p:sp>
          <p:nvSpPr>
            <p:cNvPr id="24" name="Freeform 24"/>
            <p:cNvSpPr/>
            <p:nvPr/>
          </p:nvSpPr>
          <p:spPr>
            <a:xfrm>
              <a:off x="0" y="0"/>
              <a:ext cx="1150713" cy="2066831"/>
            </a:xfrm>
            <a:custGeom>
              <a:avLst/>
              <a:gdLst/>
              <a:ahLst/>
              <a:cxnLst/>
              <a:rect l="l" t="t" r="r" b="b"/>
              <a:pathLst>
                <a:path w="1150713" h="2066831">
                  <a:moveTo>
                    <a:pt x="0" y="0"/>
                  </a:moveTo>
                  <a:lnTo>
                    <a:pt x="1150713" y="0"/>
                  </a:lnTo>
                  <a:lnTo>
                    <a:pt x="1150713" y="2066831"/>
                  </a:lnTo>
                  <a:lnTo>
                    <a:pt x="0" y="2066831"/>
                  </a:lnTo>
                  <a:close/>
                </a:path>
              </a:pathLst>
            </a:custGeom>
            <a:solidFill>
              <a:srgbClr val="E2C9E9"/>
            </a:solidFill>
            <a:ln cap="sq">
              <a:noFill/>
              <a:prstDash val="solid"/>
              <a:miter/>
            </a:ln>
          </p:spPr>
          <p:txBody>
            <a:bodyPr/>
            <a:lstStyle/>
            <a:p>
              <a:endParaRPr lang="de-DE" dirty="0"/>
            </a:p>
          </p:txBody>
        </p:sp>
        <p:sp>
          <p:nvSpPr>
            <p:cNvPr id="25" name="TextBox 25"/>
            <p:cNvSpPr txBox="1"/>
            <p:nvPr/>
          </p:nvSpPr>
          <p:spPr>
            <a:xfrm>
              <a:off x="62090" y="103558"/>
              <a:ext cx="1088623" cy="1963273"/>
            </a:xfrm>
            <a:prstGeom prst="rect">
              <a:avLst/>
            </a:prstGeom>
          </p:spPr>
          <p:txBody>
            <a:bodyPr lIns="50800" tIns="50800" rIns="50800" bIns="50800" rtlCol="0" anchor="t"/>
            <a:lstStyle/>
            <a:p>
              <a:pPr marL="237489" lvl="1" algn="l">
                <a:lnSpc>
                  <a:spcPts val="3079"/>
                </a:lnSpc>
              </a:pPr>
              <a:endParaRPr lang="en-US" sz="2199" dirty="0" smtClean="0">
                <a:solidFill>
                  <a:srgbClr val="000000"/>
                </a:solidFill>
                <a:latin typeface="Open Sauce"/>
                <a:ea typeface="Open Sauce"/>
                <a:cs typeface="Open Sauce"/>
                <a:sym typeface="Open Sauce"/>
              </a:endParaRPr>
            </a:p>
          </p:txBody>
        </p:sp>
      </p:grpSp>
      <p:sp>
        <p:nvSpPr>
          <p:cNvPr id="26" name="TextBox 26"/>
          <p:cNvSpPr txBox="1"/>
          <p:nvPr/>
        </p:nvSpPr>
        <p:spPr>
          <a:xfrm>
            <a:off x="5943601" y="1871617"/>
            <a:ext cx="6248400" cy="551433"/>
          </a:xfrm>
          <a:prstGeom prst="rect">
            <a:avLst/>
          </a:prstGeom>
        </p:spPr>
        <p:txBody>
          <a:bodyPr wrap="square" lIns="0" tIns="0" rIns="0" bIns="0" rtlCol="0" anchor="t">
            <a:spAutoFit/>
          </a:bodyPr>
          <a:lstStyle/>
          <a:p>
            <a:pPr algn="ctr">
              <a:lnSpc>
                <a:spcPts val="4316"/>
              </a:lnSpc>
            </a:pPr>
            <a:r>
              <a:rPr lang="en-US" sz="3083" dirty="0">
                <a:solidFill>
                  <a:srgbClr val="DF6E9C"/>
                </a:solidFill>
                <a:latin typeface="Caldina"/>
                <a:ea typeface="Caldina"/>
                <a:cs typeface="Caldina"/>
                <a:sym typeface="Caldina"/>
              </a:rPr>
              <a:t>KOGNITIVER BEREICH</a:t>
            </a:r>
          </a:p>
        </p:txBody>
      </p:sp>
      <p:sp>
        <p:nvSpPr>
          <p:cNvPr id="27" name="TextBox 27"/>
          <p:cNvSpPr txBox="1"/>
          <p:nvPr/>
        </p:nvSpPr>
        <p:spPr>
          <a:xfrm>
            <a:off x="5287551" y="685520"/>
            <a:ext cx="7712898" cy="1137288"/>
          </a:xfrm>
          <a:prstGeom prst="rect">
            <a:avLst/>
          </a:prstGeom>
        </p:spPr>
        <p:txBody>
          <a:bodyPr lIns="0" tIns="0" rIns="0" bIns="0" rtlCol="0" anchor="t">
            <a:spAutoFit/>
          </a:bodyPr>
          <a:lstStyle/>
          <a:p>
            <a:pPr algn="ctr">
              <a:lnSpc>
                <a:spcPts val="9239"/>
              </a:lnSpc>
              <a:spcBef>
                <a:spcPct val="0"/>
              </a:spcBef>
            </a:pPr>
            <a:r>
              <a:rPr lang="en-US" sz="6599" u="sng" dirty="0" err="1">
                <a:solidFill>
                  <a:srgbClr val="3C2E3D"/>
                </a:solidFill>
                <a:latin typeface="More Sugar"/>
                <a:ea typeface="More Sugar"/>
                <a:cs typeface="More Sugar"/>
                <a:sym typeface="More Sugar"/>
              </a:rPr>
              <a:t>Schulbereit</a:t>
            </a:r>
            <a:r>
              <a:rPr lang="en-US" sz="6599" u="sng" dirty="0">
                <a:solidFill>
                  <a:srgbClr val="3C2E3D"/>
                </a:solidFill>
                <a:latin typeface="More Sugar"/>
                <a:ea typeface="More Sugar"/>
                <a:cs typeface="More Sugar"/>
                <a:sym typeface="More Sugar"/>
              </a:rPr>
              <a:t> sein</a:t>
            </a:r>
          </a:p>
        </p:txBody>
      </p:sp>
      <p:sp>
        <p:nvSpPr>
          <p:cNvPr id="43" name="Rectangle 4"/>
          <p:cNvSpPr>
            <a:spLocks noChangeArrowheads="1"/>
          </p:cNvSpPr>
          <p:nvPr/>
        </p:nvSpPr>
        <p:spPr bwMode="auto">
          <a:xfrm>
            <a:off x="2448159" y="2526970"/>
            <a:ext cx="13639800" cy="6724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Zuhören und Anweisungen verstehen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Tisch decken</a:t>
            </a:r>
            <a:r>
              <a:rPr lang="de-DE" altLang="de-DE" i="1" dirty="0">
                <a:latin typeface="Arial" panose="020B0604020202020204" pitchFamily="34" charset="0"/>
              </a:rPr>
              <a:t>,</a:t>
            </a:r>
            <a:r>
              <a:rPr kumimoji="0" lang="de-DE" altLang="de-DE" sz="1800" b="0" i="1" u="none" strike="noStrike" cap="none" normalizeH="0" baseline="0" dirty="0" smtClean="0">
                <a:ln>
                  <a:noFill/>
                </a:ln>
                <a:solidFill>
                  <a:schemeClr val="tx1"/>
                </a:solidFill>
                <a:effectLst/>
                <a:latin typeface="Arial" panose="020B0604020202020204" pitchFamily="34" charset="0"/>
              </a:rPr>
              <a:t> Becher dazustellen und Wasser aus dem Keller holen)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Reime und Klangunterschiede erkennen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„Haus“ und „Maus“ reimen sich)</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Genau hinsehen und Merkmale erkennen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alle roten Gegenstände finden)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Erlebnisse behalten und wiedergeben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am Abend vom Kindergartentag erzählen)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Lösungen finden und Zusammenhänge erkennen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beim Bauen unten größere Steine verwenden)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Verständlich in ganzen Sätzen erzählen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zu einem Bild eine kleine Geschichte erzählen)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Mathematische Vorläuferfertigkeiten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beim Spielen zählen, sortieren und vergleichen)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Kleine Mengen auf einen Blick erfassen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auf dem Würfel die vier Punkte sofort erkennen)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Bis 6 sicher zählen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sechs  Kinder, Gummibärchen,</a:t>
            </a:r>
            <a:r>
              <a:rPr kumimoji="0" lang="de-DE" altLang="de-DE" sz="1800" b="0" i="1" u="none" strike="noStrike" cap="none" normalizeH="0" dirty="0" smtClean="0">
                <a:ln>
                  <a:noFill/>
                </a:ln>
                <a:solidFill>
                  <a:schemeClr val="tx1"/>
                </a:solidFill>
                <a:effectLst/>
                <a:latin typeface="Arial" panose="020B0604020202020204" pitchFamily="34" charset="0"/>
              </a:rPr>
              <a:t> Steine oder Ähnliches a</a:t>
            </a:r>
            <a:r>
              <a:rPr kumimoji="0" lang="de-DE" altLang="de-DE" sz="1800" b="0" i="1" u="none" strike="noStrike" cap="none" normalizeH="0" baseline="0" dirty="0" smtClean="0">
                <a:ln>
                  <a:noFill/>
                </a:ln>
                <a:solidFill>
                  <a:schemeClr val="tx1"/>
                </a:solidFill>
                <a:effectLst/>
                <a:latin typeface="Arial" panose="020B0604020202020204" pitchFamily="34" charset="0"/>
              </a:rPr>
              <a:t>bzählen)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Zahl und Menge zuordnen</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zur Zahl 5 fünf Bausteine legen)</a:t>
            </a:r>
            <a:endParaRPr kumimoji="0" lang="de-DE" altLang="de-DE"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buFontTx/>
              <a:buChar char="•"/>
              <a:tabLst/>
            </a:pPr>
            <a:r>
              <a:rPr kumimoji="0" lang="de-DE" altLang="de-DE" sz="1800" b="1" i="0" u="none" strike="noStrike" cap="none" normalizeH="0" baseline="0" dirty="0" smtClean="0">
                <a:ln>
                  <a:noFill/>
                </a:ln>
                <a:solidFill>
                  <a:schemeClr val="tx1"/>
                </a:solidFill>
                <a:effectLst/>
                <a:latin typeface="Arial" panose="020B0604020202020204" pitchFamily="34" charset="0"/>
              </a:rPr>
              <a:t>Mengen vergleichen: mehr, weniger, gleich viel</a:t>
            </a:r>
            <a:r>
              <a:rPr kumimoji="0" lang="de-DE" altLang="de-DE" sz="1800" b="0" i="0" u="none" strike="noStrike" cap="none" normalizeH="0" baseline="0" dirty="0" smtClean="0">
                <a:ln>
                  <a:noFill/>
                </a:ln>
                <a:solidFill>
                  <a:schemeClr val="tx1"/>
                </a:solidFill>
                <a:effectLst/>
                <a:latin typeface="Arial" panose="020B0604020202020204" pitchFamily="34" charset="0"/>
              </a:rPr>
              <a:t> </a:t>
            </a:r>
            <a:r>
              <a:rPr kumimoji="0" lang="de-DE" altLang="de-DE" sz="1800" b="0" i="1" u="none" strike="noStrike" cap="none" normalizeH="0" baseline="0" dirty="0" smtClean="0">
                <a:ln>
                  <a:noFill/>
                </a:ln>
                <a:solidFill>
                  <a:schemeClr val="tx1"/>
                </a:solidFill>
                <a:effectLst/>
                <a:latin typeface="Arial" panose="020B0604020202020204" pitchFamily="34" charset="0"/>
              </a:rPr>
              <a:t>(z. B. prüfen, wer mehr oder gleich viele Bauklötze hat)</a:t>
            </a:r>
          </a:p>
          <a:p>
            <a:pPr marL="0" marR="0" lvl="0" indent="0" algn="l" defTabSz="914400" rtl="0" eaLnBrk="0" fontAlgn="base" latinLnBrk="0" hangingPunct="0">
              <a:lnSpc>
                <a:spcPct val="150000"/>
              </a:lnSpc>
              <a:spcBef>
                <a:spcPct val="0"/>
              </a:spcBef>
              <a:spcAft>
                <a:spcPct val="0"/>
              </a:spcAft>
              <a:buClrTx/>
              <a:buSzTx/>
              <a:buFontTx/>
              <a:buChar char="•"/>
              <a:tabLst/>
            </a:pPr>
            <a:endParaRPr kumimoji="0" lang="de-DE" altLang="de-DE" sz="1800" b="0" i="1"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50000"/>
              </a:lnSpc>
              <a:spcBef>
                <a:spcPct val="0"/>
              </a:spcBef>
              <a:spcAft>
                <a:spcPct val="0"/>
              </a:spcAft>
              <a:buClrTx/>
              <a:buSzTx/>
              <a:tabLst/>
            </a:pPr>
            <a:r>
              <a:rPr lang="de-DE" altLang="de-DE" b="1" dirty="0" smtClean="0">
                <a:latin typeface="Arial" panose="020B0604020202020204" pitchFamily="34" charset="0"/>
              </a:rPr>
              <a:t>Kurze Zusammenfassung:</a:t>
            </a:r>
            <a:endParaRPr lang="de-DE" altLang="de-DE" b="1" dirty="0">
              <a:latin typeface="Arial" panose="020B0604020202020204" pitchFamily="34" charset="0"/>
            </a:endParaRPr>
          </a:p>
          <a:p>
            <a:pPr lvl="0" eaLnBrk="0" fontAlgn="base" hangingPunct="0">
              <a:spcBef>
                <a:spcPct val="0"/>
              </a:spcBef>
              <a:spcAft>
                <a:spcPct val="0"/>
              </a:spcAft>
            </a:pPr>
            <a:r>
              <a:rPr lang="de-DE" sz="2000" dirty="0"/>
              <a:t>Im kognitiven Bereich geht es darum, ob ein Kind wichtige Grundlagen für das Lernen entwickelt hat. Schulbereite Kinder sollten zuhören und Anweisungen verstehen, genau wahrnehmen, sich Dinge merken, Zusammenhänge erkennen und verständlich </a:t>
            </a:r>
            <a:r>
              <a:rPr lang="de-DE" sz="2000" dirty="0" smtClean="0"/>
              <a:t>erzählen. Sie verfügen </a:t>
            </a:r>
            <a:r>
              <a:rPr lang="de-DE" sz="2000" dirty="0"/>
              <a:t>über erste mathematische Vorläuferfertigkeiten wie das Erfassen kleiner Mengen, das Zählen bis 6, die Zuordnung von Zahlen und Mengen und das Vergleichen von </a:t>
            </a:r>
            <a:r>
              <a:rPr lang="de-DE" sz="2000" dirty="0" smtClean="0"/>
              <a:t>Mengen.</a:t>
            </a:r>
            <a:endParaRPr kumimoji="0" lang="de-DE" altLang="de-DE" sz="20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90587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185326" y="561269"/>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grpSp>
        <p:nvGrpSpPr>
          <p:cNvPr id="23" name="Group 23"/>
          <p:cNvGrpSpPr/>
          <p:nvPr/>
        </p:nvGrpSpPr>
        <p:grpSpPr>
          <a:xfrm>
            <a:off x="3020407" y="1928767"/>
            <a:ext cx="12092735" cy="7171293"/>
            <a:chOff x="0" y="0"/>
            <a:chExt cx="1437984" cy="852761"/>
          </a:xfrm>
        </p:grpSpPr>
        <p:sp>
          <p:nvSpPr>
            <p:cNvPr id="24" name="Freeform 24"/>
            <p:cNvSpPr/>
            <p:nvPr/>
          </p:nvSpPr>
          <p:spPr>
            <a:xfrm>
              <a:off x="0" y="0"/>
              <a:ext cx="1437984" cy="852761"/>
            </a:xfrm>
            <a:custGeom>
              <a:avLst/>
              <a:gdLst/>
              <a:ahLst/>
              <a:cxnLst/>
              <a:rect l="l" t="t" r="r" b="b"/>
              <a:pathLst>
                <a:path w="1437984" h="852761">
                  <a:moveTo>
                    <a:pt x="0" y="0"/>
                  </a:moveTo>
                  <a:lnTo>
                    <a:pt x="1437984" y="0"/>
                  </a:lnTo>
                  <a:lnTo>
                    <a:pt x="1437984" y="852761"/>
                  </a:lnTo>
                  <a:lnTo>
                    <a:pt x="0" y="852761"/>
                  </a:lnTo>
                  <a:close/>
                </a:path>
              </a:pathLst>
            </a:custGeom>
            <a:solidFill>
              <a:srgbClr val="3C2E3D">
                <a:alpha val="24706"/>
              </a:srgbClr>
            </a:solidFill>
            <a:ln cap="sq">
              <a:noFill/>
              <a:prstDash val="solid"/>
              <a:miter/>
            </a:ln>
          </p:spPr>
        </p:sp>
        <p:sp>
          <p:nvSpPr>
            <p:cNvPr id="25" name="TextBox 25"/>
            <p:cNvSpPr txBox="1"/>
            <p:nvPr/>
          </p:nvSpPr>
          <p:spPr>
            <a:xfrm>
              <a:off x="0" y="-38100"/>
              <a:ext cx="1437984" cy="890861"/>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26" name="Group 26"/>
          <p:cNvGrpSpPr/>
          <p:nvPr/>
        </p:nvGrpSpPr>
        <p:grpSpPr>
          <a:xfrm>
            <a:off x="3234751" y="1820888"/>
            <a:ext cx="12413270" cy="6949882"/>
            <a:chOff x="0" y="0"/>
            <a:chExt cx="1476100" cy="826432"/>
          </a:xfrm>
        </p:grpSpPr>
        <p:sp>
          <p:nvSpPr>
            <p:cNvPr id="27" name="Freeform 27"/>
            <p:cNvSpPr/>
            <p:nvPr/>
          </p:nvSpPr>
          <p:spPr>
            <a:xfrm>
              <a:off x="0" y="0"/>
              <a:ext cx="1476100" cy="826432"/>
            </a:xfrm>
            <a:custGeom>
              <a:avLst/>
              <a:gdLst/>
              <a:ahLst/>
              <a:cxnLst/>
              <a:rect l="l" t="t" r="r" b="b"/>
              <a:pathLst>
                <a:path w="1476100" h="826432">
                  <a:moveTo>
                    <a:pt x="0" y="0"/>
                  </a:moveTo>
                  <a:lnTo>
                    <a:pt x="1476100" y="0"/>
                  </a:lnTo>
                  <a:lnTo>
                    <a:pt x="1476100" y="826432"/>
                  </a:lnTo>
                  <a:lnTo>
                    <a:pt x="0" y="826432"/>
                  </a:lnTo>
                  <a:close/>
                </a:path>
              </a:pathLst>
            </a:custGeom>
            <a:solidFill>
              <a:srgbClr val="BEEDE1"/>
            </a:solidFill>
            <a:ln cap="sq">
              <a:noFill/>
              <a:prstDash val="solid"/>
              <a:miter/>
            </a:ln>
          </p:spPr>
        </p:sp>
        <p:sp>
          <p:nvSpPr>
            <p:cNvPr id="28" name="TextBox 28"/>
            <p:cNvSpPr txBox="1"/>
            <p:nvPr/>
          </p:nvSpPr>
          <p:spPr>
            <a:xfrm>
              <a:off x="0" y="-38100"/>
              <a:ext cx="1476100" cy="864532"/>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29" name="Freeform 29"/>
          <p:cNvSpPr/>
          <p:nvPr/>
        </p:nvSpPr>
        <p:spPr>
          <a:xfrm rot="120324">
            <a:off x="7049103" y="1221074"/>
            <a:ext cx="4189793" cy="1081728"/>
          </a:xfrm>
          <a:custGeom>
            <a:avLst/>
            <a:gdLst/>
            <a:ahLst/>
            <a:cxnLst/>
            <a:rect l="l" t="t" r="r" b="b"/>
            <a:pathLst>
              <a:path w="4189793" h="1081728">
                <a:moveTo>
                  <a:pt x="0" y="0"/>
                </a:moveTo>
                <a:lnTo>
                  <a:pt x="4189794" y="0"/>
                </a:lnTo>
                <a:lnTo>
                  <a:pt x="4189794" y="1081729"/>
                </a:lnTo>
                <a:lnTo>
                  <a:pt x="0" y="1081729"/>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30" name="TextBox 30"/>
          <p:cNvSpPr txBox="1"/>
          <p:nvPr/>
        </p:nvSpPr>
        <p:spPr>
          <a:xfrm>
            <a:off x="4760753" y="975470"/>
            <a:ext cx="8846454" cy="1294350"/>
          </a:xfrm>
          <a:prstGeom prst="rect">
            <a:avLst/>
          </a:prstGeom>
        </p:spPr>
        <p:txBody>
          <a:bodyPr lIns="0" tIns="0" rIns="0" bIns="0" rtlCol="0" anchor="t">
            <a:spAutoFit/>
          </a:bodyPr>
          <a:lstStyle/>
          <a:p>
            <a:pPr algn="ctr">
              <a:lnSpc>
                <a:spcPts val="10557"/>
              </a:lnSpc>
            </a:pPr>
            <a:r>
              <a:rPr lang="en-US" sz="7541">
                <a:solidFill>
                  <a:srgbClr val="3C2E3D"/>
                </a:solidFill>
                <a:latin typeface="More Sugar"/>
                <a:ea typeface="More Sugar"/>
                <a:cs typeface="More Sugar"/>
                <a:sym typeface="More Sugar"/>
              </a:rPr>
              <a:t>Kooperation</a:t>
            </a:r>
          </a:p>
        </p:txBody>
      </p:sp>
      <p:sp>
        <p:nvSpPr>
          <p:cNvPr id="31" name="TextBox 31"/>
          <p:cNvSpPr txBox="1"/>
          <p:nvPr/>
        </p:nvSpPr>
        <p:spPr>
          <a:xfrm>
            <a:off x="3591748" y="2566494"/>
            <a:ext cx="11521395" cy="5873062"/>
          </a:xfrm>
          <a:prstGeom prst="rect">
            <a:avLst/>
          </a:prstGeom>
        </p:spPr>
        <p:txBody>
          <a:bodyPr lIns="0" tIns="0" rIns="0" bIns="0" rtlCol="0" anchor="t">
            <a:spAutoFit/>
          </a:bodyPr>
          <a:lstStyle/>
          <a:p>
            <a:pPr algn="l">
              <a:lnSpc>
                <a:spcPts val="4272"/>
              </a:lnSpc>
            </a:pPr>
            <a:r>
              <a:rPr lang="en-US" sz="3052" u="sng" dirty="0" err="1">
                <a:solidFill>
                  <a:srgbClr val="3C2E3D"/>
                </a:solidFill>
                <a:latin typeface="More Sugar Thin"/>
                <a:ea typeface="More Sugar Thin"/>
                <a:cs typeface="More Sugar Thin"/>
                <a:sym typeface="More Sugar Thin"/>
              </a:rPr>
              <a:t>Austausch</a:t>
            </a:r>
            <a:r>
              <a:rPr lang="en-US" sz="3052" u="sng" dirty="0">
                <a:solidFill>
                  <a:srgbClr val="3C2E3D"/>
                </a:solidFill>
                <a:latin typeface="More Sugar Thin"/>
                <a:ea typeface="More Sugar Thin"/>
                <a:cs typeface="More Sugar Thin"/>
                <a:sym typeface="More Sugar Thin"/>
              </a:rPr>
              <a:t> </a:t>
            </a:r>
            <a:r>
              <a:rPr lang="en-US" sz="3052" u="sng" dirty="0" err="1">
                <a:solidFill>
                  <a:srgbClr val="3C2E3D"/>
                </a:solidFill>
                <a:latin typeface="More Sugar Thin"/>
                <a:ea typeface="More Sugar Thin"/>
                <a:cs typeface="More Sugar Thin"/>
                <a:sym typeface="More Sugar Thin"/>
              </a:rPr>
              <a:t>pädagogisches</a:t>
            </a:r>
            <a:r>
              <a:rPr lang="en-US" sz="3052" u="sng" dirty="0">
                <a:solidFill>
                  <a:srgbClr val="3C2E3D"/>
                </a:solidFill>
                <a:latin typeface="More Sugar Thin"/>
                <a:ea typeface="More Sugar Thin"/>
                <a:cs typeface="More Sugar Thin"/>
                <a:sym typeface="More Sugar Thin"/>
              </a:rPr>
              <a:t> </a:t>
            </a:r>
            <a:r>
              <a:rPr lang="en-US" sz="3052" u="sng" dirty="0" err="1">
                <a:solidFill>
                  <a:srgbClr val="3C2E3D"/>
                </a:solidFill>
                <a:latin typeface="More Sugar Thin"/>
                <a:ea typeface="More Sugar Thin"/>
                <a:cs typeface="More Sugar Thin"/>
                <a:sym typeface="More Sugar Thin"/>
              </a:rPr>
              <a:t>Fachpersonal</a:t>
            </a:r>
            <a:r>
              <a:rPr lang="en-US" sz="3052" u="sng" dirty="0">
                <a:solidFill>
                  <a:srgbClr val="3C2E3D"/>
                </a:solidFill>
                <a:latin typeface="More Sugar Thin"/>
                <a:ea typeface="More Sugar Thin"/>
                <a:cs typeface="More Sugar Thin"/>
                <a:sym typeface="More Sugar Thin"/>
              </a:rPr>
              <a:t> und </a:t>
            </a:r>
            <a:r>
              <a:rPr lang="en-US" sz="3052" u="sng" dirty="0" err="1">
                <a:solidFill>
                  <a:srgbClr val="3C2E3D"/>
                </a:solidFill>
                <a:latin typeface="More Sugar Thin"/>
                <a:ea typeface="More Sugar Thin"/>
                <a:cs typeface="More Sugar Thin"/>
                <a:sym typeface="More Sugar Thin"/>
              </a:rPr>
              <a:t>Lehrerinnen</a:t>
            </a:r>
            <a:r>
              <a:rPr lang="en-US" sz="3052" u="sng" dirty="0">
                <a:solidFill>
                  <a:srgbClr val="3C2E3D"/>
                </a:solidFill>
                <a:latin typeface="More Sugar Thin"/>
                <a:ea typeface="More Sugar Thin"/>
                <a:cs typeface="More Sugar Thin"/>
                <a:sym typeface="More Sugar Thin"/>
              </a:rPr>
              <a:t>:</a:t>
            </a:r>
          </a:p>
          <a:p>
            <a:pPr marL="550998" lvl="1" indent="-275499" algn="l">
              <a:lnSpc>
                <a:spcPts val="3572"/>
              </a:lnSpc>
              <a:buFont typeface="Arial"/>
              <a:buChar char="•"/>
            </a:pPr>
            <a:r>
              <a:rPr lang="en-US" sz="2552" dirty="0" err="1">
                <a:solidFill>
                  <a:srgbClr val="3C2E3D"/>
                </a:solidFill>
                <a:latin typeface="More Sugar Thin"/>
                <a:ea typeface="More Sugar Thin"/>
                <a:cs typeface="More Sugar Thin"/>
                <a:sym typeface="More Sugar Thin"/>
              </a:rPr>
              <a:t>Entwicklung</a:t>
            </a:r>
            <a:endParaRPr lang="en-US" sz="2552" dirty="0">
              <a:solidFill>
                <a:srgbClr val="3C2E3D"/>
              </a:solidFill>
              <a:latin typeface="More Sugar Thin"/>
              <a:ea typeface="More Sugar Thin"/>
              <a:cs typeface="More Sugar Thin"/>
              <a:sym typeface="More Sugar Thin"/>
            </a:endParaRPr>
          </a:p>
          <a:p>
            <a:pPr marL="550998" lvl="1" indent="-275499" algn="l">
              <a:lnSpc>
                <a:spcPts val="3572"/>
              </a:lnSpc>
              <a:buFont typeface="Arial"/>
              <a:buChar char="•"/>
            </a:pPr>
            <a:r>
              <a:rPr lang="en-US" sz="2552" dirty="0" err="1">
                <a:solidFill>
                  <a:srgbClr val="3C2E3D"/>
                </a:solidFill>
                <a:latin typeface="More Sugar Thin"/>
                <a:ea typeface="More Sugar Thin"/>
                <a:cs typeface="More Sugar Thin"/>
                <a:sym typeface="More Sugar Thin"/>
              </a:rPr>
              <a:t>Schulbereitschaft</a:t>
            </a:r>
            <a:endParaRPr lang="en-US" sz="2552" dirty="0">
              <a:solidFill>
                <a:srgbClr val="3C2E3D"/>
              </a:solidFill>
              <a:latin typeface="More Sugar Thin"/>
              <a:ea typeface="More Sugar Thin"/>
              <a:cs typeface="More Sugar Thin"/>
              <a:sym typeface="More Sugar Thin"/>
            </a:endParaRPr>
          </a:p>
          <a:p>
            <a:pPr marL="550998" lvl="1" indent="-275499" algn="l">
              <a:lnSpc>
                <a:spcPts val="3572"/>
              </a:lnSpc>
              <a:buFont typeface="Arial"/>
              <a:buChar char="•"/>
            </a:pPr>
            <a:r>
              <a:rPr lang="en-US" sz="2552" dirty="0" err="1">
                <a:solidFill>
                  <a:srgbClr val="3C2E3D"/>
                </a:solidFill>
                <a:latin typeface="More Sugar Thin"/>
                <a:ea typeface="More Sugar Thin"/>
                <a:cs typeface="More Sugar Thin"/>
                <a:sym typeface="More Sugar Thin"/>
              </a:rPr>
              <a:t>Förderbedarf</a:t>
            </a:r>
            <a:endParaRPr lang="en-US" sz="2552" dirty="0">
              <a:solidFill>
                <a:srgbClr val="3C2E3D"/>
              </a:solidFill>
              <a:latin typeface="More Sugar Thin"/>
              <a:ea typeface="More Sugar Thin"/>
              <a:cs typeface="More Sugar Thin"/>
              <a:sym typeface="More Sugar Thin"/>
            </a:endParaRPr>
          </a:p>
          <a:p>
            <a:pPr algn="l">
              <a:lnSpc>
                <a:spcPts val="4272"/>
              </a:lnSpc>
            </a:pPr>
            <a:r>
              <a:rPr lang="en-US" sz="3052" u="sng" dirty="0" err="1">
                <a:solidFill>
                  <a:srgbClr val="3C2E3D"/>
                </a:solidFill>
                <a:latin typeface="More Sugar Thin"/>
                <a:ea typeface="More Sugar Thin"/>
                <a:cs typeface="More Sugar Thin"/>
                <a:sym typeface="More Sugar Thin"/>
              </a:rPr>
              <a:t>Regelschulaufnahme</a:t>
            </a:r>
            <a:r>
              <a:rPr lang="en-US" sz="3052" u="sng" dirty="0">
                <a:solidFill>
                  <a:srgbClr val="3C2E3D"/>
                </a:solidFill>
                <a:latin typeface="More Sugar Thin"/>
                <a:ea typeface="More Sugar Thin"/>
                <a:cs typeface="More Sugar Thin"/>
                <a:sym typeface="More Sugar Thin"/>
              </a:rPr>
              <a:t> an der </a:t>
            </a:r>
            <a:r>
              <a:rPr lang="en-US" sz="3052" u="sng" dirty="0" err="1">
                <a:solidFill>
                  <a:srgbClr val="3C2E3D"/>
                </a:solidFill>
                <a:latin typeface="More Sugar Thin"/>
                <a:ea typeface="More Sugar Thin"/>
                <a:cs typeface="More Sugar Thin"/>
                <a:sym typeface="More Sugar Thin"/>
              </a:rPr>
              <a:t>Grundschule</a:t>
            </a:r>
            <a:r>
              <a:rPr lang="en-US" sz="3052" u="sng" dirty="0">
                <a:solidFill>
                  <a:srgbClr val="3C2E3D"/>
                </a:solidFill>
                <a:latin typeface="More Sugar Thin"/>
                <a:ea typeface="More Sugar Thin"/>
                <a:cs typeface="More Sugar Thin"/>
                <a:sym typeface="More Sugar Thin"/>
              </a:rPr>
              <a:t>:</a:t>
            </a:r>
          </a:p>
          <a:p>
            <a:pPr marL="486230" lvl="1" indent="-243115" algn="l">
              <a:lnSpc>
                <a:spcPts val="3152"/>
              </a:lnSpc>
              <a:buFont typeface="Arial"/>
              <a:buChar char="•"/>
            </a:pPr>
            <a:r>
              <a:rPr lang="en-US" sz="2252" dirty="0" err="1">
                <a:solidFill>
                  <a:srgbClr val="3C2E3D"/>
                </a:solidFill>
                <a:latin typeface="More Sugar Thin"/>
                <a:ea typeface="More Sugar Thin"/>
                <a:cs typeface="More Sugar Thin"/>
                <a:sym typeface="More Sugar Thin"/>
              </a:rPr>
              <a:t>wenn</a:t>
            </a:r>
            <a:r>
              <a:rPr lang="en-US" sz="2252" dirty="0">
                <a:solidFill>
                  <a:srgbClr val="3C2E3D"/>
                </a:solidFill>
                <a:latin typeface="More Sugar Thin"/>
                <a:ea typeface="More Sugar Thin"/>
                <a:cs typeface="More Sugar Thin"/>
                <a:sym typeface="More Sugar Thin"/>
              </a:rPr>
              <a:t> das Kind </a:t>
            </a:r>
            <a:r>
              <a:rPr lang="en-US" sz="2252" dirty="0" err="1">
                <a:solidFill>
                  <a:srgbClr val="3C2E3D"/>
                </a:solidFill>
                <a:latin typeface="More Sugar Thin"/>
                <a:ea typeface="More Sugar Thin"/>
                <a:cs typeface="More Sugar Thin"/>
                <a:sym typeface="More Sugar Thin"/>
              </a:rPr>
              <a:t>bis</a:t>
            </a:r>
            <a:r>
              <a:rPr lang="en-US" sz="2252" dirty="0">
                <a:solidFill>
                  <a:srgbClr val="3C2E3D"/>
                </a:solidFill>
                <a:latin typeface="More Sugar Thin"/>
                <a:ea typeface="More Sugar Thin"/>
                <a:cs typeface="More Sugar Thin"/>
                <a:sym typeface="More Sugar Thin"/>
              </a:rPr>
              <a:t> </a:t>
            </a:r>
            <a:r>
              <a:rPr lang="en-US" sz="2252" dirty="0" err="1">
                <a:solidFill>
                  <a:srgbClr val="3C2E3D"/>
                </a:solidFill>
                <a:latin typeface="More Sugar Thin"/>
                <a:ea typeface="More Sugar Thin"/>
                <a:cs typeface="More Sugar Thin"/>
                <a:sym typeface="More Sugar Thin"/>
              </a:rPr>
              <a:t>zum</a:t>
            </a:r>
            <a:r>
              <a:rPr lang="en-US" sz="2252" dirty="0">
                <a:solidFill>
                  <a:srgbClr val="3C2E3D"/>
                </a:solidFill>
                <a:latin typeface="More Sugar Thin"/>
                <a:ea typeface="More Sugar Thin"/>
                <a:cs typeface="More Sugar Thin"/>
                <a:sym typeface="More Sugar Thin"/>
              </a:rPr>
              <a:t> </a:t>
            </a:r>
            <a:r>
              <a:rPr lang="en-US" sz="2252" dirty="0" err="1">
                <a:solidFill>
                  <a:srgbClr val="3C2E3D"/>
                </a:solidFill>
                <a:latin typeface="More Sugar Thin"/>
                <a:ea typeface="More Sugar Thin"/>
                <a:cs typeface="More Sugar Thin"/>
                <a:sym typeface="More Sugar Thin"/>
              </a:rPr>
              <a:t>Stichtag</a:t>
            </a:r>
            <a:r>
              <a:rPr lang="en-US" sz="2252" dirty="0">
                <a:solidFill>
                  <a:srgbClr val="3C2E3D"/>
                </a:solidFill>
                <a:latin typeface="More Sugar Thin"/>
                <a:ea typeface="More Sugar Thin"/>
                <a:cs typeface="More Sugar Thin"/>
                <a:sym typeface="More Sugar Thin"/>
              </a:rPr>
              <a:t> (30.Juni) 6 </a:t>
            </a:r>
            <a:r>
              <a:rPr lang="en-US" sz="2252" dirty="0" err="1">
                <a:solidFill>
                  <a:srgbClr val="3C2E3D"/>
                </a:solidFill>
                <a:latin typeface="More Sugar Thin"/>
                <a:ea typeface="More Sugar Thin"/>
                <a:cs typeface="More Sugar Thin"/>
                <a:sym typeface="More Sugar Thin"/>
              </a:rPr>
              <a:t>Jahre</a:t>
            </a:r>
            <a:r>
              <a:rPr lang="en-US" sz="2252" dirty="0">
                <a:solidFill>
                  <a:srgbClr val="3C2E3D"/>
                </a:solidFill>
                <a:latin typeface="More Sugar Thin"/>
                <a:ea typeface="More Sugar Thin"/>
                <a:cs typeface="More Sugar Thin"/>
                <a:sym typeface="More Sugar Thin"/>
              </a:rPr>
              <a:t> alt </a:t>
            </a:r>
            <a:r>
              <a:rPr lang="en-US" sz="2252" dirty="0" err="1">
                <a:solidFill>
                  <a:srgbClr val="3C2E3D"/>
                </a:solidFill>
                <a:latin typeface="More Sugar Thin"/>
                <a:ea typeface="More Sugar Thin"/>
                <a:cs typeface="More Sugar Thin"/>
                <a:sym typeface="More Sugar Thin"/>
              </a:rPr>
              <a:t>geworden</a:t>
            </a:r>
            <a:r>
              <a:rPr lang="en-US" sz="2252" dirty="0">
                <a:solidFill>
                  <a:srgbClr val="3C2E3D"/>
                </a:solidFill>
                <a:latin typeface="More Sugar Thin"/>
                <a:ea typeface="More Sugar Thin"/>
                <a:cs typeface="More Sugar Thin"/>
                <a:sym typeface="More Sugar Thin"/>
              </a:rPr>
              <a:t> </a:t>
            </a:r>
            <a:r>
              <a:rPr lang="en-US" sz="2252" dirty="0" err="1">
                <a:solidFill>
                  <a:srgbClr val="3C2E3D"/>
                </a:solidFill>
                <a:latin typeface="More Sugar Thin"/>
                <a:ea typeface="More Sugar Thin"/>
                <a:cs typeface="More Sugar Thin"/>
                <a:sym typeface="More Sugar Thin"/>
              </a:rPr>
              <a:t>ist</a:t>
            </a:r>
            <a:r>
              <a:rPr lang="en-US" sz="2252" dirty="0">
                <a:solidFill>
                  <a:srgbClr val="3C2E3D"/>
                </a:solidFill>
                <a:latin typeface="More Sugar Thin"/>
                <a:ea typeface="More Sugar Thin"/>
                <a:cs typeface="More Sugar Thin"/>
                <a:sym typeface="More Sugar Thin"/>
              </a:rPr>
              <a:t> und </a:t>
            </a:r>
            <a:r>
              <a:rPr lang="en-US" sz="2252" dirty="0" err="1">
                <a:solidFill>
                  <a:srgbClr val="3C2E3D"/>
                </a:solidFill>
                <a:latin typeface="More Sugar Thin"/>
                <a:ea typeface="More Sugar Thin"/>
                <a:cs typeface="More Sugar Thin"/>
                <a:sym typeface="More Sugar Thin"/>
              </a:rPr>
              <a:t>schulbereit</a:t>
            </a:r>
            <a:r>
              <a:rPr lang="en-US" sz="2252" dirty="0">
                <a:solidFill>
                  <a:srgbClr val="3C2E3D"/>
                </a:solidFill>
                <a:latin typeface="More Sugar Thin"/>
                <a:ea typeface="More Sugar Thin"/>
                <a:cs typeface="More Sugar Thin"/>
                <a:sym typeface="More Sugar Thin"/>
              </a:rPr>
              <a:t> </a:t>
            </a:r>
            <a:r>
              <a:rPr lang="en-US" sz="2252" dirty="0" err="1">
                <a:solidFill>
                  <a:srgbClr val="3C2E3D"/>
                </a:solidFill>
                <a:latin typeface="More Sugar Thin"/>
                <a:ea typeface="More Sugar Thin"/>
                <a:cs typeface="More Sugar Thin"/>
                <a:sym typeface="More Sugar Thin"/>
              </a:rPr>
              <a:t>ist</a:t>
            </a:r>
            <a:r>
              <a:rPr lang="en-US" sz="2252" dirty="0">
                <a:solidFill>
                  <a:srgbClr val="3C2E3D"/>
                </a:solidFill>
                <a:latin typeface="More Sugar Thin"/>
                <a:ea typeface="More Sugar Thin"/>
                <a:cs typeface="More Sugar Thin"/>
                <a:sym typeface="More Sugar Thin"/>
              </a:rPr>
              <a:t>.</a:t>
            </a:r>
          </a:p>
          <a:p>
            <a:pPr algn="l">
              <a:lnSpc>
                <a:spcPts val="4272"/>
              </a:lnSpc>
            </a:pPr>
            <a:r>
              <a:rPr lang="en-US" sz="3052" u="sng" dirty="0" err="1">
                <a:solidFill>
                  <a:srgbClr val="3C2E3D"/>
                </a:solidFill>
                <a:latin typeface="More Sugar Thin"/>
                <a:ea typeface="More Sugar Thin"/>
                <a:cs typeface="More Sugar Thin"/>
                <a:sym typeface="More Sugar Thin"/>
              </a:rPr>
              <a:t>Kann</a:t>
            </a:r>
            <a:r>
              <a:rPr lang="en-US" sz="3052" u="sng" dirty="0">
                <a:solidFill>
                  <a:srgbClr val="3C2E3D"/>
                </a:solidFill>
                <a:latin typeface="More Sugar Thin"/>
                <a:ea typeface="More Sugar Thin"/>
                <a:cs typeface="More Sugar Thin"/>
                <a:sym typeface="More Sugar Thin"/>
              </a:rPr>
              <a:t>- Kind:</a:t>
            </a:r>
          </a:p>
          <a:p>
            <a:pPr marL="550998" lvl="1" indent="-275499" algn="l">
              <a:lnSpc>
                <a:spcPts val="3572"/>
              </a:lnSpc>
              <a:buFont typeface="Arial"/>
              <a:buChar char="•"/>
            </a:pPr>
            <a:r>
              <a:rPr lang="en-US" sz="2552" dirty="0" err="1">
                <a:solidFill>
                  <a:srgbClr val="3C2E3D"/>
                </a:solidFill>
                <a:latin typeface="More Sugar Thin"/>
                <a:ea typeface="More Sugar Thin"/>
                <a:cs typeface="More Sugar Thin"/>
                <a:sym typeface="More Sugar Thin"/>
              </a:rPr>
              <a:t>wenn</a:t>
            </a:r>
            <a:r>
              <a:rPr lang="en-US" sz="2552" dirty="0">
                <a:solidFill>
                  <a:srgbClr val="3C2E3D"/>
                </a:solidFill>
                <a:latin typeface="More Sugar Thin"/>
                <a:ea typeface="More Sugar Thin"/>
                <a:cs typeface="More Sugar Thin"/>
                <a:sym typeface="More Sugar Thin"/>
              </a:rPr>
              <a:t> das Kind </a:t>
            </a:r>
            <a:r>
              <a:rPr lang="en-US" sz="2552" dirty="0" err="1">
                <a:solidFill>
                  <a:srgbClr val="3C2E3D"/>
                </a:solidFill>
                <a:latin typeface="More Sugar Thin"/>
                <a:ea typeface="More Sugar Thin"/>
                <a:cs typeface="More Sugar Thin"/>
                <a:sym typeface="More Sugar Thin"/>
              </a:rPr>
              <a:t>bis</a:t>
            </a:r>
            <a:r>
              <a:rPr lang="en-US" sz="2552" dirty="0">
                <a:solidFill>
                  <a:srgbClr val="3C2E3D"/>
                </a:solidFill>
                <a:latin typeface="More Sugar Thin"/>
                <a:ea typeface="More Sugar Thin"/>
                <a:cs typeface="More Sugar Thin"/>
                <a:sym typeface="More Sugar Thin"/>
              </a:rPr>
              <a:t> </a:t>
            </a:r>
            <a:r>
              <a:rPr lang="en-US" sz="2552" dirty="0" err="1">
                <a:solidFill>
                  <a:srgbClr val="3C2E3D"/>
                </a:solidFill>
                <a:latin typeface="More Sugar Thin"/>
                <a:ea typeface="More Sugar Thin"/>
                <a:cs typeface="More Sugar Thin"/>
                <a:sym typeface="More Sugar Thin"/>
              </a:rPr>
              <a:t>zum</a:t>
            </a:r>
            <a:r>
              <a:rPr lang="en-US" sz="2552" dirty="0">
                <a:solidFill>
                  <a:srgbClr val="3C2E3D"/>
                </a:solidFill>
                <a:latin typeface="More Sugar Thin"/>
                <a:ea typeface="More Sugar Thin"/>
                <a:cs typeface="More Sugar Thin"/>
                <a:sym typeface="More Sugar Thin"/>
              </a:rPr>
              <a:t> 30.Juni des </a:t>
            </a:r>
            <a:r>
              <a:rPr lang="en-US" sz="2552" dirty="0" err="1">
                <a:solidFill>
                  <a:srgbClr val="3C2E3D"/>
                </a:solidFill>
                <a:latin typeface="More Sugar Thin"/>
                <a:ea typeface="More Sugar Thin"/>
                <a:cs typeface="More Sugar Thin"/>
                <a:sym typeface="More Sugar Thin"/>
              </a:rPr>
              <a:t>Folgejahres</a:t>
            </a:r>
            <a:r>
              <a:rPr lang="en-US" sz="2552" dirty="0">
                <a:solidFill>
                  <a:srgbClr val="3C2E3D"/>
                </a:solidFill>
                <a:latin typeface="More Sugar Thin"/>
                <a:ea typeface="More Sugar Thin"/>
                <a:cs typeface="More Sugar Thin"/>
                <a:sym typeface="More Sugar Thin"/>
              </a:rPr>
              <a:t> 6 </a:t>
            </a:r>
            <a:r>
              <a:rPr lang="en-US" sz="2552" dirty="0" err="1">
                <a:solidFill>
                  <a:srgbClr val="3C2E3D"/>
                </a:solidFill>
                <a:latin typeface="More Sugar Thin"/>
                <a:ea typeface="More Sugar Thin"/>
                <a:cs typeface="More Sugar Thin"/>
                <a:sym typeface="More Sugar Thin"/>
              </a:rPr>
              <a:t>Jahre</a:t>
            </a:r>
            <a:r>
              <a:rPr lang="en-US" sz="2552" dirty="0">
                <a:solidFill>
                  <a:srgbClr val="3C2E3D"/>
                </a:solidFill>
                <a:latin typeface="More Sugar Thin"/>
                <a:ea typeface="More Sugar Thin"/>
                <a:cs typeface="More Sugar Thin"/>
                <a:sym typeface="More Sugar Thin"/>
              </a:rPr>
              <a:t> alt </a:t>
            </a:r>
            <a:r>
              <a:rPr lang="en-US" sz="2552" dirty="0" err="1">
                <a:solidFill>
                  <a:srgbClr val="3C2E3D"/>
                </a:solidFill>
                <a:latin typeface="More Sugar Thin"/>
                <a:ea typeface="More Sugar Thin"/>
                <a:cs typeface="More Sugar Thin"/>
                <a:sym typeface="More Sugar Thin"/>
              </a:rPr>
              <a:t>wird</a:t>
            </a:r>
            <a:r>
              <a:rPr lang="en-US" sz="2552" dirty="0">
                <a:solidFill>
                  <a:srgbClr val="3C2E3D"/>
                </a:solidFill>
                <a:latin typeface="More Sugar Thin"/>
                <a:ea typeface="More Sugar Thin"/>
                <a:cs typeface="More Sugar Thin"/>
                <a:sym typeface="More Sugar Thin"/>
              </a:rPr>
              <a:t> </a:t>
            </a:r>
          </a:p>
          <a:p>
            <a:pPr marL="550998" lvl="1" indent="-275499" algn="l">
              <a:lnSpc>
                <a:spcPts val="3572"/>
              </a:lnSpc>
              <a:buFont typeface="Arial"/>
              <a:buChar char="•"/>
            </a:pPr>
            <a:r>
              <a:rPr lang="en-US" sz="2552" dirty="0" err="1">
                <a:solidFill>
                  <a:srgbClr val="3C2E3D"/>
                </a:solidFill>
                <a:latin typeface="More Sugar Thin"/>
                <a:ea typeface="More Sugar Thin"/>
                <a:cs typeface="More Sugar Thin"/>
                <a:sym typeface="More Sugar Thin"/>
              </a:rPr>
              <a:t>Schulleitung</a:t>
            </a:r>
            <a:r>
              <a:rPr lang="en-US" sz="2552" dirty="0">
                <a:solidFill>
                  <a:srgbClr val="3C2E3D"/>
                </a:solidFill>
                <a:latin typeface="More Sugar Thin"/>
                <a:ea typeface="More Sugar Thin"/>
                <a:cs typeface="More Sugar Thin"/>
                <a:sym typeface="More Sugar Thin"/>
              </a:rPr>
              <a:t> </a:t>
            </a:r>
            <a:r>
              <a:rPr lang="en-US" sz="2552" dirty="0" err="1">
                <a:solidFill>
                  <a:srgbClr val="3C2E3D"/>
                </a:solidFill>
                <a:latin typeface="More Sugar Thin"/>
                <a:ea typeface="More Sugar Thin"/>
                <a:cs typeface="More Sugar Thin"/>
                <a:sym typeface="More Sugar Thin"/>
              </a:rPr>
              <a:t>entscheidet</a:t>
            </a:r>
            <a:r>
              <a:rPr lang="en-US" sz="2552" dirty="0">
                <a:solidFill>
                  <a:srgbClr val="3C2E3D"/>
                </a:solidFill>
                <a:latin typeface="More Sugar Thin"/>
                <a:ea typeface="More Sugar Thin"/>
                <a:cs typeface="More Sugar Thin"/>
                <a:sym typeface="More Sugar Thin"/>
              </a:rPr>
              <a:t> </a:t>
            </a:r>
            <a:r>
              <a:rPr lang="en-US" sz="2552" dirty="0" err="1">
                <a:solidFill>
                  <a:srgbClr val="3C2E3D"/>
                </a:solidFill>
                <a:latin typeface="More Sugar Thin"/>
                <a:ea typeface="More Sugar Thin"/>
                <a:cs typeface="More Sugar Thin"/>
                <a:sym typeface="More Sugar Thin"/>
              </a:rPr>
              <a:t>ggf</a:t>
            </a:r>
            <a:r>
              <a:rPr lang="en-US" sz="2552" dirty="0">
                <a:solidFill>
                  <a:srgbClr val="3C2E3D"/>
                </a:solidFill>
                <a:latin typeface="More Sugar Thin"/>
                <a:ea typeface="More Sugar Thin"/>
                <a:cs typeface="More Sugar Thin"/>
                <a:sym typeface="More Sugar Thin"/>
              </a:rPr>
              <a:t>. </a:t>
            </a:r>
            <a:r>
              <a:rPr lang="en-US" sz="2552" dirty="0" err="1">
                <a:solidFill>
                  <a:srgbClr val="3C2E3D"/>
                </a:solidFill>
                <a:latin typeface="More Sugar Thin"/>
                <a:ea typeface="More Sugar Thin"/>
                <a:cs typeface="More Sugar Thin"/>
                <a:sym typeface="More Sugar Thin"/>
              </a:rPr>
              <a:t>über</a:t>
            </a:r>
            <a:r>
              <a:rPr lang="en-US" sz="2552" dirty="0">
                <a:solidFill>
                  <a:srgbClr val="3C2E3D"/>
                </a:solidFill>
                <a:latin typeface="More Sugar Thin"/>
                <a:ea typeface="More Sugar Thin"/>
                <a:cs typeface="More Sugar Thin"/>
                <a:sym typeface="More Sugar Thin"/>
              </a:rPr>
              <a:t> </a:t>
            </a:r>
            <a:r>
              <a:rPr lang="en-US" sz="2552" dirty="0" err="1">
                <a:solidFill>
                  <a:srgbClr val="3C2E3D"/>
                </a:solidFill>
                <a:latin typeface="More Sugar Thin"/>
                <a:ea typeface="More Sugar Thin"/>
                <a:cs typeface="More Sugar Thin"/>
                <a:sym typeface="More Sugar Thin"/>
              </a:rPr>
              <a:t>eine</a:t>
            </a:r>
            <a:r>
              <a:rPr lang="en-US" sz="2552" dirty="0">
                <a:solidFill>
                  <a:srgbClr val="3C2E3D"/>
                </a:solidFill>
                <a:latin typeface="More Sugar Thin"/>
                <a:ea typeface="More Sugar Thin"/>
                <a:cs typeface="More Sugar Thin"/>
                <a:sym typeface="More Sugar Thin"/>
              </a:rPr>
              <a:t> </a:t>
            </a:r>
            <a:r>
              <a:rPr lang="en-US" sz="2552" dirty="0" err="1">
                <a:solidFill>
                  <a:srgbClr val="3C2E3D"/>
                </a:solidFill>
                <a:latin typeface="More Sugar Thin"/>
                <a:ea typeface="More Sugar Thin"/>
                <a:cs typeface="More Sugar Thin"/>
                <a:sym typeface="More Sugar Thin"/>
              </a:rPr>
              <a:t>Einladung</a:t>
            </a:r>
            <a:r>
              <a:rPr lang="en-US" sz="2552" dirty="0">
                <a:solidFill>
                  <a:srgbClr val="3C2E3D"/>
                </a:solidFill>
                <a:latin typeface="More Sugar Thin"/>
                <a:ea typeface="More Sugar Thin"/>
                <a:cs typeface="More Sugar Thin"/>
                <a:sym typeface="More Sugar Thin"/>
              </a:rPr>
              <a:t> </a:t>
            </a:r>
            <a:r>
              <a:rPr lang="en-US" sz="2552" dirty="0" err="1">
                <a:solidFill>
                  <a:srgbClr val="3C2E3D"/>
                </a:solidFill>
                <a:latin typeface="More Sugar Thin"/>
                <a:ea typeface="More Sugar Thin"/>
                <a:cs typeface="More Sugar Thin"/>
                <a:sym typeface="More Sugar Thin"/>
              </a:rPr>
              <a:t>zum</a:t>
            </a:r>
            <a:r>
              <a:rPr lang="en-US" sz="2552" dirty="0">
                <a:solidFill>
                  <a:srgbClr val="3C2E3D"/>
                </a:solidFill>
                <a:latin typeface="More Sugar Thin"/>
                <a:ea typeface="More Sugar Thin"/>
                <a:cs typeface="More Sugar Thin"/>
                <a:sym typeface="More Sugar Thin"/>
              </a:rPr>
              <a:t> </a:t>
            </a:r>
            <a:r>
              <a:rPr lang="en-US" sz="2552" dirty="0" err="1">
                <a:solidFill>
                  <a:srgbClr val="3C2E3D"/>
                </a:solidFill>
                <a:latin typeface="More Sugar Thin"/>
                <a:ea typeface="More Sugar Thin"/>
                <a:cs typeface="More Sugar Thin"/>
                <a:sym typeface="More Sugar Thin"/>
              </a:rPr>
              <a:t>Schuleingangstest</a:t>
            </a:r>
            <a:endParaRPr lang="en-US" sz="2552" dirty="0">
              <a:solidFill>
                <a:srgbClr val="3C2E3D"/>
              </a:solidFill>
              <a:latin typeface="More Sugar Thin"/>
              <a:ea typeface="More Sugar Thin"/>
              <a:cs typeface="More Sugar Thin"/>
              <a:sym typeface="More Sugar Thin"/>
            </a:endParaRPr>
          </a:p>
          <a:p>
            <a:pPr algn="l">
              <a:lnSpc>
                <a:spcPts val="4272"/>
              </a:lnSpc>
            </a:pPr>
            <a:r>
              <a:rPr lang="en-US" sz="3052" u="sng" dirty="0" err="1">
                <a:solidFill>
                  <a:srgbClr val="3C2E3D"/>
                </a:solidFill>
                <a:latin typeface="More Sugar Thin"/>
                <a:ea typeface="More Sugar Thin"/>
                <a:cs typeface="More Sugar Thin"/>
                <a:sym typeface="More Sugar Thin"/>
              </a:rPr>
              <a:t>Bei</a:t>
            </a:r>
            <a:r>
              <a:rPr lang="en-US" sz="3052" u="sng" dirty="0">
                <a:solidFill>
                  <a:srgbClr val="3C2E3D"/>
                </a:solidFill>
                <a:latin typeface="More Sugar Thin"/>
                <a:ea typeface="More Sugar Thin"/>
                <a:cs typeface="More Sugar Thin"/>
                <a:sym typeface="More Sugar Thin"/>
              </a:rPr>
              <a:t> </a:t>
            </a:r>
            <a:r>
              <a:rPr lang="en-US" sz="3052" u="sng" dirty="0" err="1">
                <a:solidFill>
                  <a:srgbClr val="3C2E3D"/>
                </a:solidFill>
                <a:latin typeface="More Sugar Thin"/>
                <a:ea typeface="More Sugar Thin"/>
                <a:cs typeface="More Sugar Thin"/>
                <a:sym typeface="More Sugar Thin"/>
              </a:rPr>
              <a:t>Förderbedarf</a:t>
            </a:r>
            <a:r>
              <a:rPr lang="en-US" sz="3052" u="sng" dirty="0">
                <a:solidFill>
                  <a:srgbClr val="3C2E3D"/>
                </a:solidFill>
                <a:latin typeface="More Sugar Thin"/>
                <a:ea typeface="More Sugar Thin"/>
                <a:cs typeface="More Sugar Thin"/>
                <a:sym typeface="More Sugar Thin"/>
              </a:rPr>
              <a:t>:</a:t>
            </a:r>
          </a:p>
          <a:p>
            <a:pPr marL="550998" lvl="1" indent="-275499" algn="l">
              <a:lnSpc>
                <a:spcPts val="3572"/>
              </a:lnSpc>
              <a:buFont typeface="Arial"/>
              <a:buChar char="•"/>
            </a:pPr>
            <a:r>
              <a:rPr lang="en-US" sz="2552" dirty="0" err="1">
                <a:solidFill>
                  <a:srgbClr val="3C2E3D"/>
                </a:solidFill>
                <a:latin typeface="More Sugar Thin"/>
                <a:ea typeface="More Sugar Thin"/>
                <a:cs typeface="More Sugar Thin"/>
                <a:sym typeface="More Sugar Thin"/>
              </a:rPr>
              <a:t>frühzeitig</a:t>
            </a:r>
            <a:r>
              <a:rPr lang="en-US" sz="2552" dirty="0">
                <a:solidFill>
                  <a:srgbClr val="3C2E3D"/>
                </a:solidFill>
                <a:latin typeface="More Sugar Thin"/>
                <a:ea typeface="More Sugar Thin"/>
                <a:cs typeface="More Sugar Thin"/>
                <a:sym typeface="More Sugar Thin"/>
              </a:rPr>
              <a:t> auf die </a:t>
            </a:r>
            <a:r>
              <a:rPr lang="en-US" sz="2552" dirty="0" err="1">
                <a:solidFill>
                  <a:srgbClr val="3C2E3D"/>
                </a:solidFill>
                <a:latin typeface="More Sugar Thin"/>
                <a:ea typeface="More Sugar Thin"/>
                <a:cs typeface="More Sugar Thin"/>
                <a:sym typeface="More Sugar Thin"/>
              </a:rPr>
              <a:t>Lehrerinnen</a:t>
            </a:r>
            <a:r>
              <a:rPr lang="en-US" sz="2552" dirty="0">
                <a:solidFill>
                  <a:srgbClr val="3C2E3D"/>
                </a:solidFill>
                <a:latin typeface="More Sugar Thin"/>
                <a:ea typeface="More Sugar Thin"/>
                <a:cs typeface="More Sugar Thin"/>
                <a:sym typeface="More Sugar Thin"/>
              </a:rPr>
              <a:t> </a:t>
            </a:r>
            <a:r>
              <a:rPr lang="en-US" sz="2552" dirty="0" err="1">
                <a:solidFill>
                  <a:srgbClr val="3C2E3D"/>
                </a:solidFill>
                <a:latin typeface="More Sugar Thin"/>
                <a:ea typeface="More Sugar Thin"/>
                <a:cs typeface="More Sugar Thin"/>
                <a:sym typeface="More Sugar Thin"/>
              </a:rPr>
              <a:t>zugehen</a:t>
            </a:r>
            <a:r>
              <a:rPr lang="en-US" sz="2552" dirty="0">
                <a:solidFill>
                  <a:srgbClr val="3C2E3D"/>
                </a:solidFill>
                <a:latin typeface="More Sugar Thin"/>
                <a:ea typeface="More Sugar Thin"/>
                <a:cs typeface="More Sugar Thin"/>
                <a:sym typeface="More Sugar Thin"/>
              </a:rPr>
              <a:t> - der </a:t>
            </a:r>
            <a:r>
              <a:rPr lang="en-US" sz="2552" dirty="0" err="1">
                <a:solidFill>
                  <a:srgbClr val="3C2E3D"/>
                </a:solidFill>
                <a:latin typeface="More Sugar Thin"/>
                <a:ea typeface="More Sugar Thin"/>
                <a:cs typeface="More Sugar Thin"/>
                <a:sym typeface="More Sugar Thin"/>
              </a:rPr>
              <a:t>schulische</a:t>
            </a:r>
            <a:r>
              <a:rPr lang="en-US" sz="2552" dirty="0">
                <a:solidFill>
                  <a:srgbClr val="3C2E3D"/>
                </a:solidFill>
                <a:latin typeface="More Sugar Thin"/>
                <a:ea typeface="More Sugar Thin"/>
                <a:cs typeface="More Sugar Thin"/>
                <a:sym typeface="More Sugar Thin"/>
              </a:rPr>
              <a:t> </a:t>
            </a:r>
            <a:r>
              <a:rPr lang="en-US" sz="2552" dirty="0" err="1">
                <a:solidFill>
                  <a:srgbClr val="3C2E3D"/>
                </a:solidFill>
                <a:latin typeface="More Sugar Thin"/>
                <a:ea typeface="More Sugar Thin"/>
                <a:cs typeface="More Sugar Thin"/>
                <a:sym typeface="More Sugar Thin"/>
              </a:rPr>
              <a:t>Lernort</a:t>
            </a:r>
            <a:r>
              <a:rPr lang="en-US" sz="2552" dirty="0">
                <a:solidFill>
                  <a:srgbClr val="3C2E3D"/>
                </a:solidFill>
                <a:latin typeface="More Sugar Thin"/>
                <a:ea typeface="More Sugar Thin"/>
                <a:cs typeface="More Sugar Thin"/>
                <a:sym typeface="More Sugar Thin"/>
              </a:rPr>
              <a:t> </a:t>
            </a:r>
            <a:r>
              <a:rPr lang="en-US" sz="2552" dirty="0" err="1">
                <a:solidFill>
                  <a:srgbClr val="3C2E3D"/>
                </a:solidFill>
                <a:latin typeface="More Sugar Thin"/>
                <a:ea typeface="More Sugar Thin"/>
                <a:cs typeface="More Sugar Thin"/>
                <a:sym typeface="More Sugar Thin"/>
              </a:rPr>
              <a:t>wird</a:t>
            </a:r>
            <a:r>
              <a:rPr lang="en-US" sz="2552" dirty="0">
                <a:solidFill>
                  <a:srgbClr val="3C2E3D"/>
                </a:solidFill>
                <a:latin typeface="More Sugar Thin"/>
                <a:ea typeface="More Sugar Thin"/>
                <a:cs typeface="More Sugar Thin"/>
                <a:sym typeface="More Sugar Thin"/>
              </a:rPr>
              <a:t> </a:t>
            </a:r>
            <a:r>
              <a:rPr lang="en-US" sz="2552" dirty="0" err="1">
                <a:solidFill>
                  <a:srgbClr val="3C2E3D"/>
                </a:solidFill>
                <a:latin typeface="More Sugar Thin"/>
                <a:ea typeface="More Sugar Thin"/>
                <a:cs typeface="More Sugar Thin"/>
                <a:sym typeface="More Sugar Thin"/>
              </a:rPr>
              <a:t>geklärt</a:t>
            </a:r>
            <a:endParaRPr lang="en-US" sz="2552" dirty="0">
              <a:solidFill>
                <a:srgbClr val="3C2E3D"/>
              </a:solidFill>
              <a:latin typeface="More Sugar Thin"/>
              <a:ea typeface="More Sugar Thin"/>
              <a:cs typeface="More Sugar Thin"/>
              <a:sym typeface="More Sugar Thin"/>
            </a:endParaRPr>
          </a:p>
          <a:p>
            <a:pPr algn="l">
              <a:lnSpc>
                <a:spcPts val="4552"/>
              </a:lnSpc>
            </a:pPr>
            <a:endParaRPr lang="en-US" sz="2552" dirty="0">
              <a:solidFill>
                <a:srgbClr val="3C2E3D"/>
              </a:solidFill>
              <a:latin typeface="More Sugar Thin"/>
              <a:ea typeface="More Sugar Thin"/>
              <a:cs typeface="More Sugar Thin"/>
              <a:sym typeface="More Sugar Thin"/>
            </a:endParaRPr>
          </a:p>
        </p:txBody>
      </p:sp>
      <p:sp>
        <p:nvSpPr>
          <p:cNvPr id="32" name="Freeform 32"/>
          <p:cNvSpPr/>
          <p:nvPr/>
        </p:nvSpPr>
        <p:spPr>
          <a:xfrm rot="4505853">
            <a:off x="2877969" y="324683"/>
            <a:ext cx="1427557" cy="1408035"/>
          </a:xfrm>
          <a:custGeom>
            <a:avLst/>
            <a:gdLst/>
            <a:ahLst/>
            <a:cxnLst/>
            <a:rect l="l" t="t" r="r" b="b"/>
            <a:pathLst>
              <a:path w="1427557" h="1408035">
                <a:moveTo>
                  <a:pt x="0" y="0"/>
                </a:moveTo>
                <a:lnTo>
                  <a:pt x="1427557" y="0"/>
                </a:lnTo>
                <a:lnTo>
                  <a:pt x="1427557" y="1408034"/>
                </a:lnTo>
                <a:lnTo>
                  <a:pt x="0" y="1408034"/>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33" name="Freeform 33"/>
          <p:cNvSpPr/>
          <p:nvPr/>
        </p:nvSpPr>
        <p:spPr>
          <a:xfrm rot="-10306237">
            <a:off x="4134533" y="7781472"/>
            <a:ext cx="1252441" cy="1235313"/>
          </a:xfrm>
          <a:custGeom>
            <a:avLst/>
            <a:gdLst/>
            <a:ahLst/>
            <a:cxnLst/>
            <a:rect l="l" t="t" r="r" b="b"/>
            <a:pathLst>
              <a:path w="1252441" h="1235313">
                <a:moveTo>
                  <a:pt x="0" y="0"/>
                </a:moveTo>
                <a:lnTo>
                  <a:pt x="1252441" y="0"/>
                </a:lnTo>
                <a:lnTo>
                  <a:pt x="1252441" y="1235313"/>
                </a:lnTo>
                <a:lnTo>
                  <a:pt x="0" y="1235313"/>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34" name="Freeform 34"/>
          <p:cNvSpPr/>
          <p:nvPr/>
        </p:nvSpPr>
        <p:spPr>
          <a:xfrm rot="3062654">
            <a:off x="14543680" y="1192495"/>
            <a:ext cx="1810087" cy="1566548"/>
          </a:xfrm>
          <a:custGeom>
            <a:avLst/>
            <a:gdLst/>
            <a:ahLst/>
            <a:cxnLst/>
            <a:rect l="l" t="t" r="r" b="b"/>
            <a:pathLst>
              <a:path w="1810087" h="1566548">
                <a:moveTo>
                  <a:pt x="0" y="0"/>
                </a:moveTo>
                <a:lnTo>
                  <a:pt x="1810087" y="0"/>
                </a:lnTo>
                <a:lnTo>
                  <a:pt x="1810087" y="1566548"/>
                </a:lnTo>
                <a:lnTo>
                  <a:pt x="0" y="1566548"/>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35" name="Freeform 35"/>
          <p:cNvSpPr/>
          <p:nvPr/>
        </p:nvSpPr>
        <p:spPr>
          <a:xfrm rot="4340014">
            <a:off x="14495684" y="5477027"/>
            <a:ext cx="1756269" cy="1756269"/>
          </a:xfrm>
          <a:custGeom>
            <a:avLst/>
            <a:gdLst/>
            <a:ahLst/>
            <a:cxnLst/>
            <a:rect l="l" t="t" r="r" b="b"/>
            <a:pathLst>
              <a:path w="1756269" h="1756269">
                <a:moveTo>
                  <a:pt x="0" y="0"/>
                </a:moveTo>
                <a:lnTo>
                  <a:pt x="1756269" y="0"/>
                </a:lnTo>
                <a:lnTo>
                  <a:pt x="1756269" y="1756269"/>
                </a:lnTo>
                <a:lnTo>
                  <a:pt x="0" y="1756269"/>
                </a:lnTo>
                <a:lnTo>
                  <a:pt x="0" y="0"/>
                </a:lnTo>
                <a:close/>
              </a:path>
            </a:pathLst>
          </a:custGeom>
          <a:blipFill>
            <a:blip r:embed="rId24">
              <a:extLst>
                <a:ext uri="{96DAC541-7B7A-43D3-8B79-37D633B846F1}">
                  <asvg:svgBlip xmlns="" xmlns:asvg="http://schemas.microsoft.com/office/drawing/2016/SVG/main" r:embed="rId25"/>
                </a:ext>
              </a:extLst>
            </a:blip>
            <a:stretch>
              <a:fillRect/>
            </a:stretch>
          </a:blipFill>
        </p:spPr>
      </p:sp>
      <p:sp>
        <p:nvSpPr>
          <p:cNvPr id="36" name="Freeform 36"/>
          <p:cNvSpPr/>
          <p:nvPr/>
        </p:nvSpPr>
        <p:spPr>
          <a:xfrm rot="-6459985">
            <a:off x="2527797" y="5107847"/>
            <a:ext cx="626645" cy="626645"/>
          </a:xfrm>
          <a:custGeom>
            <a:avLst/>
            <a:gdLst/>
            <a:ahLst/>
            <a:cxnLst/>
            <a:rect l="l" t="t" r="r" b="b"/>
            <a:pathLst>
              <a:path w="626645" h="626645">
                <a:moveTo>
                  <a:pt x="0" y="0"/>
                </a:moveTo>
                <a:lnTo>
                  <a:pt x="626645" y="0"/>
                </a:lnTo>
                <a:lnTo>
                  <a:pt x="626645" y="626645"/>
                </a:lnTo>
                <a:lnTo>
                  <a:pt x="0" y="626645"/>
                </a:lnTo>
                <a:lnTo>
                  <a:pt x="0" y="0"/>
                </a:lnTo>
                <a:close/>
              </a:path>
            </a:pathLst>
          </a:custGeom>
          <a:blipFill>
            <a:blip r:embed="rId24">
              <a:extLst>
                <a:ext uri="{96DAC541-7B7A-43D3-8B79-37D633B846F1}">
                  <asvg:svgBlip xmlns="" xmlns:asvg="http://schemas.microsoft.com/office/drawing/2016/SVG/main" r:embed="rId25"/>
                </a:ext>
              </a:extLst>
            </a:blip>
            <a:stretch>
              <a:fillRect/>
            </a:stretch>
          </a:blipFill>
        </p:spPr>
      </p:sp>
      <p:sp>
        <p:nvSpPr>
          <p:cNvPr id="37" name="Freeform 37"/>
          <p:cNvSpPr/>
          <p:nvPr/>
        </p:nvSpPr>
        <p:spPr>
          <a:xfrm rot="-10306237">
            <a:off x="11996432" y="3444120"/>
            <a:ext cx="1252441" cy="1235313"/>
          </a:xfrm>
          <a:custGeom>
            <a:avLst/>
            <a:gdLst/>
            <a:ahLst/>
            <a:cxnLst/>
            <a:rect l="l" t="t" r="r" b="b"/>
            <a:pathLst>
              <a:path w="1252441" h="1235313">
                <a:moveTo>
                  <a:pt x="0" y="0"/>
                </a:moveTo>
                <a:lnTo>
                  <a:pt x="1252441" y="0"/>
                </a:lnTo>
                <a:lnTo>
                  <a:pt x="1252441" y="1235313"/>
                </a:lnTo>
                <a:lnTo>
                  <a:pt x="0" y="1235313"/>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293552" y="290728"/>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520"/>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sp>
        <p:nvSpPr>
          <p:cNvPr id="23" name="TextBox 23"/>
          <p:cNvSpPr txBox="1"/>
          <p:nvPr/>
        </p:nvSpPr>
        <p:spPr>
          <a:xfrm>
            <a:off x="3200976" y="1213871"/>
            <a:ext cx="11886048" cy="1304915"/>
          </a:xfrm>
          <a:prstGeom prst="rect">
            <a:avLst/>
          </a:prstGeom>
        </p:spPr>
        <p:txBody>
          <a:bodyPr lIns="0" tIns="0" rIns="0" bIns="0" rtlCol="0" anchor="t">
            <a:spAutoFit/>
          </a:bodyPr>
          <a:lstStyle/>
          <a:p>
            <a:pPr algn="ctr">
              <a:lnSpc>
                <a:spcPts val="10500"/>
              </a:lnSpc>
            </a:pPr>
            <a:r>
              <a:rPr lang="en-US" sz="7500">
                <a:solidFill>
                  <a:srgbClr val="3C2E3D"/>
                </a:solidFill>
                <a:latin typeface="More Sugar"/>
                <a:ea typeface="More Sugar"/>
                <a:cs typeface="More Sugar"/>
                <a:sym typeface="More Sugar"/>
              </a:rPr>
              <a:t>Ablauf der Kooperation</a:t>
            </a:r>
          </a:p>
        </p:txBody>
      </p:sp>
      <p:sp>
        <p:nvSpPr>
          <p:cNvPr id="24" name="TextBox 24"/>
          <p:cNvSpPr txBox="1"/>
          <p:nvPr/>
        </p:nvSpPr>
        <p:spPr>
          <a:xfrm>
            <a:off x="2608353" y="2718820"/>
            <a:ext cx="4038177" cy="982599"/>
          </a:xfrm>
          <a:prstGeom prst="rect">
            <a:avLst/>
          </a:prstGeom>
        </p:spPr>
        <p:txBody>
          <a:bodyPr lIns="0" tIns="0" rIns="0" bIns="0" rtlCol="0" anchor="t">
            <a:spAutoFit/>
          </a:bodyPr>
          <a:lstStyle/>
          <a:p>
            <a:pPr algn="ctr">
              <a:lnSpc>
                <a:spcPts val="3663"/>
              </a:lnSpc>
            </a:pPr>
            <a:r>
              <a:rPr lang="en-US" sz="3700">
                <a:solidFill>
                  <a:srgbClr val="3C2E3D"/>
                </a:solidFill>
                <a:latin typeface="More Sugar Thin"/>
                <a:ea typeface="More Sugar Thin"/>
                <a:cs typeface="More Sugar Thin"/>
                <a:sym typeface="More Sugar Thin"/>
              </a:rPr>
              <a:t>Besuche im Kindergarten</a:t>
            </a:r>
          </a:p>
        </p:txBody>
      </p:sp>
      <p:sp>
        <p:nvSpPr>
          <p:cNvPr id="25" name="Freeform 25"/>
          <p:cNvSpPr/>
          <p:nvPr/>
        </p:nvSpPr>
        <p:spPr>
          <a:xfrm rot="-508394">
            <a:off x="2824278" y="1425917"/>
            <a:ext cx="733937" cy="723900"/>
          </a:xfrm>
          <a:custGeom>
            <a:avLst/>
            <a:gdLst/>
            <a:ahLst/>
            <a:cxnLst/>
            <a:rect l="l" t="t" r="r" b="b"/>
            <a:pathLst>
              <a:path w="733937" h="723900">
                <a:moveTo>
                  <a:pt x="0" y="0"/>
                </a:moveTo>
                <a:lnTo>
                  <a:pt x="733937" y="0"/>
                </a:lnTo>
                <a:lnTo>
                  <a:pt x="733937" y="723900"/>
                </a:lnTo>
                <a:lnTo>
                  <a:pt x="0" y="723900"/>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26" name="Freeform 26"/>
          <p:cNvSpPr/>
          <p:nvPr/>
        </p:nvSpPr>
        <p:spPr>
          <a:xfrm rot="-508394">
            <a:off x="14720055" y="1425917"/>
            <a:ext cx="733937" cy="723900"/>
          </a:xfrm>
          <a:custGeom>
            <a:avLst/>
            <a:gdLst/>
            <a:ahLst/>
            <a:cxnLst/>
            <a:rect l="l" t="t" r="r" b="b"/>
            <a:pathLst>
              <a:path w="733937" h="723900">
                <a:moveTo>
                  <a:pt x="0" y="0"/>
                </a:moveTo>
                <a:lnTo>
                  <a:pt x="733937" y="0"/>
                </a:lnTo>
                <a:lnTo>
                  <a:pt x="733937" y="723900"/>
                </a:lnTo>
                <a:lnTo>
                  <a:pt x="0" y="723900"/>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grpSp>
        <p:nvGrpSpPr>
          <p:cNvPr id="27" name="Group 27"/>
          <p:cNvGrpSpPr/>
          <p:nvPr/>
        </p:nvGrpSpPr>
        <p:grpSpPr>
          <a:xfrm>
            <a:off x="2427302" y="4073121"/>
            <a:ext cx="4219228" cy="5163226"/>
            <a:chOff x="0" y="0"/>
            <a:chExt cx="1111237" cy="1359862"/>
          </a:xfrm>
        </p:grpSpPr>
        <p:sp>
          <p:nvSpPr>
            <p:cNvPr id="28" name="Freeform 28"/>
            <p:cNvSpPr/>
            <p:nvPr/>
          </p:nvSpPr>
          <p:spPr>
            <a:xfrm>
              <a:off x="0" y="0"/>
              <a:ext cx="1111237" cy="1359862"/>
            </a:xfrm>
            <a:custGeom>
              <a:avLst/>
              <a:gdLst/>
              <a:ahLst/>
              <a:cxnLst/>
              <a:rect l="l" t="t" r="r" b="b"/>
              <a:pathLst>
                <a:path w="1111237" h="1359862">
                  <a:moveTo>
                    <a:pt x="31194" y="0"/>
                  </a:moveTo>
                  <a:lnTo>
                    <a:pt x="1080043" y="0"/>
                  </a:lnTo>
                  <a:cubicBezTo>
                    <a:pt x="1097271" y="0"/>
                    <a:pt x="1111237" y="13966"/>
                    <a:pt x="1111237" y="31194"/>
                  </a:cubicBezTo>
                  <a:lnTo>
                    <a:pt x="1111237" y="1328669"/>
                  </a:lnTo>
                  <a:cubicBezTo>
                    <a:pt x="1111237" y="1345896"/>
                    <a:pt x="1097271" y="1359862"/>
                    <a:pt x="1080043" y="1359862"/>
                  </a:cubicBezTo>
                  <a:lnTo>
                    <a:pt x="31194" y="1359862"/>
                  </a:lnTo>
                  <a:cubicBezTo>
                    <a:pt x="13966" y="1359862"/>
                    <a:pt x="0" y="1345896"/>
                    <a:pt x="0" y="1328669"/>
                  </a:cubicBezTo>
                  <a:lnTo>
                    <a:pt x="0" y="31194"/>
                  </a:lnTo>
                  <a:cubicBezTo>
                    <a:pt x="0" y="13966"/>
                    <a:pt x="13966" y="0"/>
                    <a:pt x="31194" y="0"/>
                  </a:cubicBezTo>
                  <a:close/>
                </a:path>
              </a:pathLst>
            </a:custGeom>
            <a:solidFill>
              <a:srgbClr val="FAE9BD"/>
            </a:solidFill>
          </p:spPr>
        </p:sp>
        <p:sp>
          <p:nvSpPr>
            <p:cNvPr id="29" name="TextBox 29"/>
            <p:cNvSpPr txBox="1"/>
            <p:nvPr/>
          </p:nvSpPr>
          <p:spPr>
            <a:xfrm>
              <a:off x="0" y="-47625"/>
              <a:ext cx="1111237" cy="1407487"/>
            </a:xfrm>
            <a:prstGeom prst="rect">
              <a:avLst/>
            </a:prstGeom>
          </p:spPr>
          <p:txBody>
            <a:bodyPr lIns="50800" tIns="50800" rIns="50800" bIns="50800" rtlCol="0" anchor="t"/>
            <a:lstStyle/>
            <a:p>
              <a:pPr marL="453388" lvl="1" indent="-226694" algn="l">
                <a:lnSpc>
                  <a:spcPts val="2939"/>
                </a:lnSpc>
                <a:buFont typeface="Arial"/>
                <a:buChar char="•"/>
              </a:pPr>
              <a:endParaRPr lang="en-US" sz="2099" dirty="0" smtClean="0">
                <a:solidFill>
                  <a:srgbClr val="000000"/>
                </a:solidFill>
                <a:latin typeface="Open Sauce"/>
                <a:ea typeface="Open Sauce"/>
                <a:cs typeface="Open Sauce"/>
                <a:sym typeface="Open Sauce"/>
              </a:endParaRPr>
            </a:p>
            <a:p>
              <a:pPr marL="453388" lvl="1" indent="-226694" algn="l">
                <a:lnSpc>
                  <a:spcPts val="2939"/>
                </a:lnSpc>
                <a:buFont typeface="Arial"/>
                <a:buChar char="•"/>
              </a:pPr>
              <a:r>
                <a:rPr lang="en-US" sz="2099" dirty="0" smtClean="0">
                  <a:solidFill>
                    <a:srgbClr val="000000"/>
                  </a:solidFill>
                  <a:latin typeface="Open Sauce"/>
                  <a:ea typeface="Open Sauce"/>
                  <a:cs typeface="Open Sauce"/>
                  <a:sym typeface="Open Sauce"/>
                </a:rPr>
                <a:t>Kinder </a:t>
              </a:r>
              <a:r>
                <a:rPr lang="en-US" sz="2099" dirty="0" err="1">
                  <a:solidFill>
                    <a:srgbClr val="000000"/>
                  </a:solidFill>
                  <a:latin typeface="Open Sauce"/>
                  <a:ea typeface="Open Sauce"/>
                  <a:cs typeface="Open Sauce"/>
                  <a:sym typeface="Open Sauce"/>
                </a:rPr>
                <a:t>aus</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dem</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Einzugsgebiet</a:t>
              </a:r>
              <a:r>
                <a:rPr lang="en-US" sz="2099" dirty="0">
                  <a:solidFill>
                    <a:srgbClr val="000000"/>
                  </a:solidFill>
                  <a:latin typeface="Open Sauce"/>
                  <a:ea typeface="Open Sauce"/>
                  <a:cs typeface="Open Sauce"/>
                  <a:sym typeface="Open Sauce"/>
                </a:rPr>
                <a:t> der </a:t>
              </a:r>
              <a:r>
                <a:rPr lang="en-US" sz="2099" dirty="0" err="1">
                  <a:solidFill>
                    <a:srgbClr val="000000"/>
                  </a:solidFill>
                  <a:latin typeface="Open Sauce"/>
                  <a:ea typeface="Open Sauce"/>
                  <a:cs typeface="Open Sauce"/>
                  <a:sym typeface="Open Sauce"/>
                </a:rPr>
                <a:t>Schule</a:t>
              </a:r>
              <a:endParaRPr lang="en-US" sz="2099" dirty="0">
                <a:solidFill>
                  <a:srgbClr val="000000"/>
                </a:solidFill>
                <a:latin typeface="Open Sauce"/>
                <a:ea typeface="Open Sauce"/>
                <a:cs typeface="Open Sauce"/>
                <a:sym typeface="Open Sauce"/>
              </a:endParaRPr>
            </a:p>
            <a:p>
              <a:pPr marL="453388" lvl="1" indent="-226694" algn="l">
                <a:lnSpc>
                  <a:spcPts val="2939"/>
                </a:lnSpc>
                <a:buFont typeface="Arial"/>
                <a:buChar char="•"/>
              </a:pPr>
              <a:r>
                <a:rPr lang="en-US" sz="2099" dirty="0" err="1">
                  <a:solidFill>
                    <a:srgbClr val="000000"/>
                  </a:solidFill>
                  <a:latin typeface="Open Sauce"/>
                  <a:ea typeface="Open Sauce"/>
                  <a:cs typeface="Open Sauce"/>
                  <a:sym typeface="Open Sauce"/>
                </a:rPr>
                <a:t>Besuche</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starten</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im</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Oktober</a:t>
              </a:r>
              <a:endParaRPr lang="en-US" sz="2099" dirty="0">
                <a:solidFill>
                  <a:srgbClr val="000000"/>
                </a:solidFill>
                <a:latin typeface="Open Sauce"/>
                <a:ea typeface="Open Sauce"/>
                <a:cs typeface="Open Sauce"/>
                <a:sym typeface="Open Sauce"/>
              </a:endParaRPr>
            </a:p>
            <a:p>
              <a:pPr marL="453388" lvl="1" indent="-226694" algn="l">
                <a:lnSpc>
                  <a:spcPts val="2939"/>
                </a:lnSpc>
                <a:buFont typeface="Arial"/>
                <a:buChar char="•"/>
              </a:pPr>
              <a:r>
                <a:rPr lang="en-US" sz="2099" dirty="0" err="1">
                  <a:solidFill>
                    <a:srgbClr val="000000"/>
                  </a:solidFill>
                  <a:latin typeface="Open Sauce"/>
                  <a:ea typeface="Open Sauce"/>
                  <a:cs typeface="Open Sauce"/>
                  <a:sym typeface="Open Sauce"/>
                </a:rPr>
                <a:t>Nehmen</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sie</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bei</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Unsicherheiten</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Kontakt</a:t>
              </a:r>
              <a:r>
                <a:rPr lang="en-US" sz="2099" dirty="0">
                  <a:solidFill>
                    <a:srgbClr val="000000"/>
                  </a:solidFill>
                  <a:latin typeface="Open Sauce"/>
                  <a:ea typeface="Open Sauce"/>
                  <a:cs typeface="Open Sauce"/>
                  <a:sym typeface="Open Sauce"/>
                </a:rPr>
                <a:t> auf</a:t>
              </a:r>
            </a:p>
            <a:p>
              <a:pPr marL="453388" lvl="1" indent="-226694" algn="l">
                <a:lnSpc>
                  <a:spcPts val="2939"/>
                </a:lnSpc>
                <a:buFont typeface="Arial"/>
                <a:buChar char="•"/>
              </a:pPr>
              <a:r>
                <a:rPr lang="en-US" sz="2099" dirty="0" err="1">
                  <a:solidFill>
                    <a:srgbClr val="000000"/>
                  </a:solidFill>
                  <a:latin typeface="Open Sauce"/>
                  <a:ea typeface="Open Sauce"/>
                  <a:cs typeface="Open Sauce"/>
                  <a:sym typeface="Open Sauce"/>
                </a:rPr>
                <a:t>Bei</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Bedenken</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nimmt</a:t>
              </a:r>
              <a:r>
                <a:rPr lang="en-US" sz="2099" dirty="0">
                  <a:solidFill>
                    <a:srgbClr val="000000"/>
                  </a:solidFill>
                  <a:latin typeface="Open Sauce"/>
                  <a:ea typeface="Open Sauce"/>
                  <a:cs typeface="Open Sauce"/>
                  <a:sym typeface="Open Sauce"/>
                </a:rPr>
                <a:t> die </a:t>
              </a:r>
              <a:r>
                <a:rPr lang="en-US" sz="2099" dirty="0" err="1">
                  <a:solidFill>
                    <a:srgbClr val="000000"/>
                  </a:solidFill>
                  <a:latin typeface="Open Sauce"/>
                  <a:ea typeface="Open Sauce"/>
                  <a:cs typeface="Open Sauce"/>
                  <a:sym typeface="Open Sauce"/>
                </a:rPr>
                <a:t>Schule</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im</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Dezember</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Kontakt</a:t>
              </a:r>
              <a:r>
                <a:rPr lang="en-US" sz="2099" dirty="0">
                  <a:solidFill>
                    <a:srgbClr val="000000"/>
                  </a:solidFill>
                  <a:latin typeface="Open Sauce"/>
                  <a:ea typeface="Open Sauce"/>
                  <a:cs typeface="Open Sauce"/>
                  <a:sym typeface="Open Sauce"/>
                </a:rPr>
                <a:t> auf</a:t>
              </a:r>
            </a:p>
            <a:p>
              <a:pPr marL="453388" lvl="1" indent="-226694" algn="l">
                <a:lnSpc>
                  <a:spcPts val="2939"/>
                </a:lnSpc>
                <a:buFont typeface="Arial"/>
                <a:buChar char="•"/>
              </a:pPr>
              <a:r>
                <a:rPr lang="en-US" sz="2099" dirty="0" err="1">
                  <a:solidFill>
                    <a:srgbClr val="000000"/>
                  </a:solidFill>
                  <a:latin typeface="Open Sauce"/>
                  <a:ea typeface="Open Sauce"/>
                  <a:cs typeface="Open Sauce"/>
                  <a:sym typeface="Open Sauce"/>
                </a:rPr>
                <a:t>Vortest</a:t>
              </a:r>
              <a:r>
                <a:rPr lang="en-US" sz="2099" dirty="0">
                  <a:solidFill>
                    <a:srgbClr val="000000"/>
                  </a:solidFill>
                  <a:latin typeface="Open Sauce"/>
                  <a:ea typeface="Open Sauce"/>
                  <a:cs typeface="Open Sauce"/>
                  <a:sym typeface="Open Sauce"/>
                </a:rPr>
                <a:t> “Fit </a:t>
              </a:r>
              <a:r>
                <a:rPr lang="en-US" sz="2099" dirty="0" err="1">
                  <a:solidFill>
                    <a:srgbClr val="000000"/>
                  </a:solidFill>
                  <a:latin typeface="Open Sauce"/>
                  <a:ea typeface="Open Sauce"/>
                  <a:cs typeface="Open Sauce"/>
                  <a:sym typeface="Open Sauce"/>
                </a:rPr>
                <a:t>für</a:t>
              </a:r>
              <a:r>
                <a:rPr lang="en-US" sz="2099" dirty="0">
                  <a:solidFill>
                    <a:srgbClr val="000000"/>
                  </a:solidFill>
                  <a:latin typeface="Open Sauce"/>
                  <a:ea typeface="Open Sauce"/>
                  <a:cs typeface="Open Sauce"/>
                  <a:sym typeface="Open Sauce"/>
                </a:rPr>
                <a:t> die </a:t>
              </a:r>
              <a:r>
                <a:rPr lang="en-US" sz="2099" dirty="0" err="1">
                  <a:solidFill>
                    <a:srgbClr val="000000"/>
                  </a:solidFill>
                  <a:latin typeface="Open Sauce"/>
                  <a:ea typeface="Open Sauce"/>
                  <a:cs typeface="Open Sauce"/>
                  <a:sym typeface="Open Sauce"/>
                </a:rPr>
                <a:t>Schule</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im</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Dezember</a:t>
              </a:r>
              <a:endParaRPr lang="en-US" sz="2099" dirty="0">
                <a:solidFill>
                  <a:srgbClr val="000000"/>
                </a:solidFill>
                <a:latin typeface="Open Sauce"/>
                <a:ea typeface="Open Sauce"/>
                <a:cs typeface="Open Sauce"/>
                <a:sym typeface="Open Sauce"/>
              </a:endParaRPr>
            </a:p>
            <a:p>
              <a:pPr marL="453388" lvl="1" indent="-226694" algn="l">
                <a:lnSpc>
                  <a:spcPts val="2939"/>
                </a:lnSpc>
                <a:buFont typeface="Arial"/>
                <a:buChar char="•"/>
              </a:pPr>
              <a:r>
                <a:rPr lang="en-US" sz="2099" dirty="0" err="1">
                  <a:solidFill>
                    <a:srgbClr val="000000"/>
                  </a:solidFill>
                  <a:latin typeface="Open Sauce"/>
                  <a:ea typeface="Open Sauce"/>
                  <a:cs typeface="Open Sauce"/>
                  <a:sym typeface="Open Sauce"/>
                </a:rPr>
                <a:t>Schuleingangstest</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bei</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Förderbedarf</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im</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Januar</a:t>
              </a:r>
              <a:r>
                <a:rPr lang="en-US" sz="2099" dirty="0">
                  <a:solidFill>
                    <a:srgbClr val="000000"/>
                  </a:solidFill>
                  <a:latin typeface="Open Sauce"/>
                  <a:ea typeface="Open Sauce"/>
                  <a:cs typeface="Open Sauce"/>
                  <a:sym typeface="Open Sauce"/>
                </a:rPr>
                <a:t> </a:t>
              </a:r>
            </a:p>
          </p:txBody>
        </p:sp>
      </p:grpSp>
      <p:grpSp>
        <p:nvGrpSpPr>
          <p:cNvPr id="30" name="Group 30"/>
          <p:cNvGrpSpPr/>
          <p:nvPr/>
        </p:nvGrpSpPr>
        <p:grpSpPr>
          <a:xfrm>
            <a:off x="7242962" y="3926206"/>
            <a:ext cx="4651249" cy="5310141"/>
            <a:chOff x="0" y="0"/>
            <a:chExt cx="1089562" cy="1347197"/>
          </a:xfrm>
        </p:grpSpPr>
        <p:sp>
          <p:nvSpPr>
            <p:cNvPr id="31" name="Freeform 31"/>
            <p:cNvSpPr/>
            <p:nvPr/>
          </p:nvSpPr>
          <p:spPr>
            <a:xfrm>
              <a:off x="0" y="0"/>
              <a:ext cx="1089562" cy="1347197"/>
            </a:xfrm>
            <a:custGeom>
              <a:avLst/>
              <a:gdLst/>
              <a:ahLst/>
              <a:cxnLst/>
              <a:rect l="l" t="t" r="r" b="b"/>
              <a:pathLst>
                <a:path w="1089562" h="1347197">
                  <a:moveTo>
                    <a:pt x="31814" y="0"/>
                  </a:moveTo>
                  <a:lnTo>
                    <a:pt x="1057748" y="0"/>
                  </a:lnTo>
                  <a:cubicBezTo>
                    <a:pt x="1066186" y="0"/>
                    <a:pt x="1074278" y="3352"/>
                    <a:pt x="1080244" y="9318"/>
                  </a:cubicBezTo>
                  <a:cubicBezTo>
                    <a:pt x="1086211" y="15284"/>
                    <a:pt x="1089562" y="23376"/>
                    <a:pt x="1089562" y="31814"/>
                  </a:cubicBezTo>
                  <a:lnTo>
                    <a:pt x="1089562" y="1315383"/>
                  </a:lnTo>
                  <a:cubicBezTo>
                    <a:pt x="1089562" y="1323820"/>
                    <a:pt x="1086211" y="1331912"/>
                    <a:pt x="1080244" y="1337879"/>
                  </a:cubicBezTo>
                  <a:cubicBezTo>
                    <a:pt x="1074278" y="1343845"/>
                    <a:pt x="1066186" y="1347197"/>
                    <a:pt x="1057748" y="1347197"/>
                  </a:cubicBezTo>
                  <a:lnTo>
                    <a:pt x="31814" y="1347197"/>
                  </a:lnTo>
                  <a:cubicBezTo>
                    <a:pt x="23376" y="1347197"/>
                    <a:pt x="15284" y="1343845"/>
                    <a:pt x="9318" y="1337879"/>
                  </a:cubicBezTo>
                  <a:cubicBezTo>
                    <a:pt x="3352" y="1331912"/>
                    <a:pt x="0" y="1323820"/>
                    <a:pt x="0" y="1315383"/>
                  </a:cubicBezTo>
                  <a:lnTo>
                    <a:pt x="0" y="31814"/>
                  </a:lnTo>
                  <a:cubicBezTo>
                    <a:pt x="0" y="23376"/>
                    <a:pt x="3352" y="15284"/>
                    <a:pt x="9318" y="9318"/>
                  </a:cubicBezTo>
                  <a:cubicBezTo>
                    <a:pt x="15284" y="3352"/>
                    <a:pt x="23376" y="0"/>
                    <a:pt x="31814" y="0"/>
                  </a:cubicBezTo>
                  <a:close/>
                </a:path>
              </a:pathLst>
            </a:custGeom>
            <a:solidFill>
              <a:srgbClr val="B1CFEC"/>
            </a:solidFill>
          </p:spPr>
        </p:sp>
        <p:sp>
          <p:nvSpPr>
            <p:cNvPr id="32" name="TextBox 32"/>
            <p:cNvSpPr txBox="1"/>
            <p:nvPr/>
          </p:nvSpPr>
          <p:spPr>
            <a:xfrm>
              <a:off x="0" y="-47625"/>
              <a:ext cx="1089562" cy="1394822"/>
            </a:xfrm>
            <a:prstGeom prst="rect">
              <a:avLst/>
            </a:prstGeom>
          </p:spPr>
          <p:txBody>
            <a:bodyPr lIns="50800" tIns="50800" rIns="50800" bIns="50800" rtlCol="0" anchor="t"/>
            <a:lstStyle/>
            <a:p>
              <a:pPr marL="453388" lvl="1" indent="-226694" algn="l">
                <a:lnSpc>
                  <a:spcPts val="2939"/>
                </a:lnSpc>
                <a:buFont typeface="Arial"/>
                <a:buChar char="•"/>
              </a:pPr>
              <a:endParaRPr lang="en-US" sz="2099" dirty="0" smtClean="0">
                <a:solidFill>
                  <a:srgbClr val="000000"/>
                </a:solidFill>
                <a:latin typeface="Open Sauce"/>
                <a:ea typeface="Open Sauce"/>
                <a:cs typeface="Open Sauce"/>
                <a:sym typeface="Open Sauce"/>
              </a:endParaRPr>
            </a:p>
            <a:p>
              <a:pPr marL="453388" lvl="1" indent="-226694" algn="l">
                <a:lnSpc>
                  <a:spcPts val="2939"/>
                </a:lnSpc>
                <a:buFont typeface="Arial"/>
                <a:buChar char="•"/>
              </a:pPr>
              <a:r>
                <a:rPr lang="en-US" sz="2099" dirty="0" err="1">
                  <a:solidFill>
                    <a:srgbClr val="000000"/>
                  </a:solidFill>
                  <a:latin typeface="Open Sauce"/>
                  <a:ea typeface="Open Sauce"/>
                  <a:cs typeface="Open Sauce"/>
                  <a:sym typeface="Open Sauce"/>
                </a:rPr>
                <a:t>z</a:t>
              </a:r>
              <a:r>
                <a:rPr lang="en-US" sz="2099" dirty="0" err="1" smtClean="0">
                  <a:solidFill>
                    <a:srgbClr val="000000"/>
                  </a:solidFill>
                  <a:latin typeface="Open Sauce"/>
                  <a:ea typeface="Open Sauce"/>
                  <a:cs typeface="Open Sauce"/>
                  <a:sym typeface="Open Sauce"/>
                </a:rPr>
                <a:t>.B</a:t>
              </a:r>
              <a:r>
                <a:rPr lang="en-US" sz="2099" dirty="0" smtClean="0">
                  <a:solidFill>
                    <a:srgbClr val="000000"/>
                  </a:solidFill>
                  <a:latin typeface="Open Sauce"/>
                  <a:ea typeface="Open Sauce"/>
                  <a:cs typeface="Open Sauce"/>
                  <a:sym typeface="Open Sauce"/>
                </a:rPr>
                <a:t>. </a:t>
              </a:r>
              <a:r>
                <a:rPr lang="en-US" sz="2099" dirty="0" err="1" smtClean="0">
                  <a:solidFill>
                    <a:srgbClr val="000000"/>
                  </a:solidFill>
                  <a:latin typeface="Open Sauce"/>
                  <a:ea typeface="Open Sauce"/>
                  <a:cs typeface="Open Sauce"/>
                  <a:sym typeface="Open Sauce"/>
                </a:rPr>
                <a:t>Schulbesuche</a:t>
              </a:r>
              <a:r>
                <a:rPr lang="en-US" sz="2099" dirty="0" smtClean="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im</a:t>
              </a:r>
              <a:r>
                <a:rPr lang="en-US" sz="2099" dirty="0">
                  <a:solidFill>
                    <a:srgbClr val="000000"/>
                  </a:solidFill>
                  <a:latin typeface="Open Sauce"/>
                  <a:ea typeface="Open Sauce"/>
                  <a:cs typeface="Open Sauce"/>
                  <a:sym typeface="Open Sauce"/>
                </a:rPr>
                <a:t> Mai/ </a:t>
              </a:r>
              <a:r>
                <a:rPr lang="en-US" sz="2099" dirty="0" err="1">
                  <a:solidFill>
                    <a:srgbClr val="000000"/>
                  </a:solidFill>
                  <a:latin typeface="Open Sauce"/>
                  <a:ea typeface="Open Sauce"/>
                  <a:cs typeface="Open Sauce"/>
                  <a:sym typeface="Open Sauce"/>
                </a:rPr>
                <a:t>Juni</a:t>
              </a:r>
              <a:r>
                <a:rPr lang="en-US" sz="2099" dirty="0">
                  <a:solidFill>
                    <a:srgbClr val="000000"/>
                  </a:solidFill>
                  <a:latin typeface="Open Sauce"/>
                  <a:ea typeface="Open Sauce"/>
                  <a:cs typeface="Open Sauce"/>
                  <a:sym typeface="Open Sauce"/>
                </a:rPr>
                <a:t>; </a:t>
              </a:r>
              <a:r>
                <a:rPr lang="en-US" sz="2099" dirty="0" err="1" smtClean="0">
                  <a:solidFill>
                    <a:srgbClr val="000000"/>
                  </a:solidFill>
                  <a:latin typeface="Open Sauce"/>
                  <a:ea typeface="Open Sauce"/>
                  <a:cs typeface="Open Sauce"/>
                  <a:sym typeface="Open Sauce"/>
                </a:rPr>
                <a:t>vorm</a:t>
              </a:r>
              <a:r>
                <a:rPr lang="en-US" sz="2099" dirty="0" smtClean="0">
                  <a:solidFill>
                    <a:srgbClr val="000000"/>
                  </a:solidFill>
                  <a:latin typeface="Open Sauce"/>
                  <a:ea typeface="Open Sauce"/>
                  <a:cs typeface="Open Sauce"/>
                  <a:sym typeface="Open Sauce"/>
                </a:rPr>
                <a:t>. </a:t>
              </a:r>
              <a:r>
                <a:rPr lang="en-US" sz="2099" dirty="0" err="1" smtClean="0">
                  <a:solidFill>
                    <a:srgbClr val="000000"/>
                  </a:solidFill>
                  <a:latin typeface="Open Sauce"/>
                  <a:ea typeface="Open Sauce"/>
                  <a:cs typeface="Open Sauce"/>
                  <a:sym typeface="Open Sauce"/>
                </a:rPr>
                <a:t>oder</a:t>
              </a:r>
              <a:r>
                <a:rPr lang="en-US" sz="2099" dirty="0" smtClean="0">
                  <a:solidFill>
                    <a:srgbClr val="000000"/>
                  </a:solidFill>
                  <a:latin typeface="Open Sauce"/>
                  <a:ea typeface="Open Sauce"/>
                  <a:cs typeface="Open Sauce"/>
                  <a:sym typeface="Open Sauce"/>
                </a:rPr>
                <a:t> </a:t>
              </a:r>
              <a:r>
                <a:rPr lang="en-US" sz="2099" dirty="0" err="1" smtClean="0">
                  <a:solidFill>
                    <a:srgbClr val="000000"/>
                  </a:solidFill>
                  <a:latin typeface="Open Sauce"/>
                  <a:ea typeface="Open Sauce"/>
                  <a:cs typeface="Open Sauce"/>
                  <a:sym typeface="Open Sauce"/>
                </a:rPr>
                <a:t>nachm</a:t>
              </a:r>
              <a:r>
                <a:rPr lang="en-US" sz="2099" dirty="0" smtClean="0">
                  <a:solidFill>
                    <a:srgbClr val="000000"/>
                  </a:solidFill>
                  <a:latin typeface="Open Sauce"/>
                  <a:ea typeface="Open Sauce"/>
                  <a:cs typeface="Open Sauce"/>
                  <a:sym typeface="Open Sauce"/>
                </a:rPr>
                <a:t>. </a:t>
              </a:r>
              <a:r>
                <a:rPr lang="en-US" sz="2099" dirty="0" err="1" smtClean="0">
                  <a:solidFill>
                    <a:srgbClr val="000000"/>
                  </a:solidFill>
                  <a:latin typeface="Open Sauce"/>
                  <a:ea typeface="Open Sauce"/>
                  <a:cs typeface="Open Sauce"/>
                  <a:sym typeface="Open Sauce"/>
                </a:rPr>
                <a:t>gemeinsam</a:t>
              </a:r>
              <a:r>
                <a:rPr lang="en-US" sz="2099" dirty="0" smtClean="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mit</a:t>
              </a: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anderen</a:t>
              </a:r>
              <a:r>
                <a:rPr lang="en-US" sz="2099" dirty="0">
                  <a:solidFill>
                    <a:srgbClr val="000000"/>
                  </a:solidFill>
                  <a:latin typeface="Open Sauce"/>
                  <a:ea typeface="Open Sauce"/>
                  <a:cs typeface="Open Sauce"/>
                  <a:sym typeface="Open Sauce"/>
                </a:rPr>
                <a:t> </a:t>
              </a:r>
              <a:r>
                <a:rPr lang="en-US" sz="2099" dirty="0" err="1" smtClean="0">
                  <a:solidFill>
                    <a:srgbClr val="000000"/>
                  </a:solidFill>
                  <a:latin typeface="Open Sauce"/>
                  <a:ea typeface="Open Sauce"/>
                  <a:cs typeface="Open Sauce"/>
                  <a:sym typeface="Open Sauce"/>
                </a:rPr>
                <a:t>Vorschulkindern</a:t>
              </a:r>
              <a:endParaRPr lang="en-US" sz="2099" dirty="0" smtClean="0">
                <a:solidFill>
                  <a:srgbClr val="000000"/>
                </a:solidFill>
                <a:latin typeface="Open Sauce"/>
                <a:ea typeface="Open Sauce"/>
                <a:cs typeface="Open Sauce"/>
                <a:sym typeface="Open Sauce"/>
              </a:endParaRPr>
            </a:p>
            <a:p>
              <a:pPr marL="453388" lvl="1" indent="-226694" algn="l">
                <a:lnSpc>
                  <a:spcPts val="2939"/>
                </a:lnSpc>
                <a:buFont typeface="Arial"/>
                <a:buChar char="•"/>
              </a:pPr>
              <a:r>
                <a:rPr lang="en-US" sz="2099" dirty="0" err="1" smtClean="0">
                  <a:solidFill>
                    <a:srgbClr val="000000"/>
                  </a:solidFill>
                  <a:latin typeface="Open Sauce"/>
                  <a:ea typeface="Open Sauce"/>
                  <a:cs typeface="Open Sauce"/>
                  <a:sym typeface="Open Sauce"/>
                </a:rPr>
                <a:t>Besuch</a:t>
              </a:r>
              <a:r>
                <a:rPr lang="en-US" sz="2099" dirty="0" smtClean="0">
                  <a:solidFill>
                    <a:srgbClr val="000000"/>
                  </a:solidFill>
                  <a:latin typeface="Open Sauce"/>
                  <a:ea typeface="Open Sauce"/>
                  <a:cs typeface="Open Sauce"/>
                  <a:sym typeface="Open Sauce"/>
                </a:rPr>
                <a:t> </a:t>
              </a:r>
              <a:r>
                <a:rPr lang="en-US" sz="2099" dirty="0">
                  <a:solidFill>
                    <a:srgbClr val="000000"/>
                  </a:solidFill>
                  <a:latin typeface="Open Sauce"/>
                  <a:ea typeface="Open Sauce"/>
                  <a:cs typeface="Open Sauce"/>
                  <a:sym typeface="Open Sauce"/>
                </a:rPr>
                <a:t>der </a:t>
              </a:r>
              <a:r>
                <a:rPr lang="en-US" sz="2099" dirty="0" err="1">
                  <a:solidFill>
                    <a:srgbClr val="000000"/>
                  </a:solidFill>
                  <a:latin typeface="Open Sauce"/>
                  <a:ea typeface="Open Sauce"/>
                  <a:cs typeface="Open Sauce"/>
                  <a:sym typeface="Open Sauce"/>
                </a:rPr>
                <a:t>Zirkusaufführung</a:t>
              </a:r>
              <a:r>
                <a:rPr lang="en-US" sz="2099" dirty="0">
                  <a:solidFill>
                    <a:srgbClr val="000000"/>
                  </a:solidFill>
                  <a:latin typeface="Open Sauce"/>
                  <a:ea typeface="Open Sauce"/>
                  <a:cs typeface="Open Sauce"/>
                  <a:sym typeface="Open Sauce"/>
                </a:rPr>
                <a:t> </a:t>
              </a:r>
            </a:p>
            <a:p>
              <a:pPr algn="l">
                <a:lnSpc>
                  <a:spcPts val="2939"/>
                </a:lnSpc>
              </a:pPr>
              <a:r>
                <a:rPr lang="en-US" sz="2099" dirty="0">
                  <a:solidFill>
                    <a:srgbClr val="000000"/>
                  </a:solidFill>
                  <a:latin typeface="Open Sauce"/>
                  <a:ea typeface="Open Sauce"/>
                  <a:cs typeface="Open Sauce"/>
                  <a:sym typeface="Open Sauce"/>
                </a:rPr>
                <a:t>      </a:t>
              </a:r>
              <a:r>
                <a:rPr lang="en-US" sz="2099" dirty="0" err="1">
                  <a:solidFill>
                    <a:srgbClr val="000000"/>
                  </a:solidFill>
                  <a:latin typeface="Open Sauce"/>
                  <a:ea typeface="Open Sauce"/>
                  <a:cs typeface="Open Sauce"/>
                  <a:sym typeface="Open Sauce"/>
                </a:rPr>
                <a:t>Ratz</a:t>
              </a:r>
              <a:r>
                <a:rPr lang="en-US" sz="2099" dirty="0">
                  <a:solidFill>
                    <a:srgbClr val="000000"/>
                  </a:solidFill>
                  <a:latin typeface="Open Sauce"/>
                  <a:ea typeface="Open Sauce"/>
                  <a:cs typeface="Open Sauce"/>
                  <a:sym typeface="Open Sauce"/>
                </a:rPr>
                <a:t> </a:t>
              </a:r>
              <a:r>
                <a:rPr lang="en-US" sz="2099" dirty="0" err="1" smtClean="0">
                  <a:solidFill>
                    <a:srgbClr val="000000"/>
                  </a:solidFill>
                  <a:latin typeface="Open Sauce"/>
                  <a:ea typeface="Open Sauce"/>
                  <a:cs typeface="Open Sauce"/>
                  <a:sym typeface="Open Sauce"/>
                </a:rPr>
                <a:t>Fratz</a:t>
              </a:r>
              <a:r>
                <a:rPr lang="en-US" sz="2099" dirty="0" smtClean="0">
                  <a:solidFill>
                    <a:srgbClr val="000000"/>
                  </a:solidFill>
                  <a:latin typeface="Open Sauce"/>
                  <a:ea typeface="Open Sauce"/>
                  <a:cs typeface="Open Sauce"/>
                  <a:sym typeface="Open Sauce"/>
                </a:rPr>
                <a:t> am Do 18.3.2027</a:t>
              </a:r>
              <a:endParaRPr lang="en-US" sz="2099" dirty="0">
                <a:solidFill>
                  <a:srgbClr val="000000"/>
                </a:solidFill>
                <a:latin typeface="Open Sauce"/>
                <a:ea typeface="Open Sauce"/>
                <a:cs typeface="Open Sauce"/>
                <a:sym typeface="Open Sauce"/>
              </a:endParaRPr>
            </a:p>
            <a:p>
              <a:pPr marL="453388" lvl="1" indent="-226694" algn="l">
                <a:lnSpc>
                  <a:spcPts val="2939"/>
                </a:lnSpc>
                <a:buFont typeface="Arial"/>
                <a:buChar char="•"/>
              </a:pPr>
              <a:r>
                <a:rPr lang="en-US" sz="2099" dirty="0" err="1">
                  <a:solidFill>
                    <a:srgbClr val="000000"/>
                  </a:solidFill>
                  <a:latin typeface="Open Sauce"/>
                  <a:ea typeface="Open Sauce"/>
                  <a:cs typeface="Open Sauce"/>
                  <a:sym typeface="Open Sauce"/>
                </a:rPr>
                <a:t>Gerätelandschaft</a:t>
              </a:r>
              <a:r>
                <a:rPr lang="en-US" sz="2099" dirty="0">
                  <a:solidFill>
                    <a:srgbClr val="000000"/>
                  </a:solidFill>
                  <a:latin typeface="Open Sauce"/>
                  <a:ea typeface="Open Sauce"/>
                  <a:cs typeface="Open Sauce"/>
                  <a:sym typeface="Open Sauce"/>
                </a:rPr>
                <a:t> in der </a:t>
              </a:r>
              <a:r>
                <a:rPr lang="en-US" sz="2099" dirty="0" err="1" smtClean="0">
                  <a:solidFill>
                    <a:srgbClr val="000000"/>
                  </a:solidFill>
                  <a:latin typeface="Open Sauce"/>
                  <a:ea typeface="Open Sauce"/>
                  <a:cs typeface="Open Sauce"/>
                  <a:sym typeface="Open Sauce"/>
                </a:rPr>
                <a:t>Turnhalle</a:t>
              </a:r>
              <a:r>
                <a:rPr lang="en-US" sz="2099" dirty="0" smtClean="0">
                  <a:solidFill>
                    <a:srgbClr val="000000"/>
                  </a:solidFill>
                  <a:latin typeface="Open Sauce"/>
                  <a:ea typeface="Open Sauce"/>
                  <a:cs typeface="Open Sauce"/>
                  <a:sym typeface="Open Sauce"/>
                </a:rPr>
                <a:t>/</a:t>
              </a:r>
              <a:r>
                <a:rPr lang="en-US" sz="2099" dirty="0" err="1" smtClean="0">
                  <a:solidFill>
                    <a:srgbClr val="000000"/>
                  </a:solidFill>
                  <a:latin typeface="Open Sauce"/>
                  <a:ea typeface="Open Sauce"/>
                  <a:cs typeface="Open Sauce"/>
                  <a:sym typeface="Open Sauce"/>
                </a:rPr>
                <a:t>Frühlingsparcour</a:t>
              </a:r>
              <a:endParaRPr lang="en-US" sz="2099" dirty="0" smtClean="0">
                <a:solidFill>
                  <a:srgbClr val="000000"/>
                </a:solidFill>
                <a:latin typeface="Open Sauce"/>
                <a:ea typeface="Open Sauce"/>
                <a:cs typeface="Open Sauce"/>
                <a:sym typeface="Open Sauce"/>
              </a:endParaRPr>
            </a:p>
            <a:p>
              <a:pPr marL="453388" lvl="1" indent="-226694" algn="l">
                <a:lnSpc>
                  <a:spcPts val="2939"/>
                </a:lnSpc>
                <a:buFont typeface="Arial"/>
                <a:buChar char="•"/>
              </a:pPr>
              <a:r>
                <a:rPr lang="en-US" sz="2099" dirty="0" err="1" smtClean="0">
                  <a:solidFill>
                    <a:srgbClr val="000000"/>
                  </a:solidFill>
                  <a:latin typeface="Open Sauce"/>
                  <a:ea typeface="Open Sauce"/>
                  <a:cs typeface="Open Sauce"/>
                  <a:sym typeface="Open Sauce"/>
                </a:rPr>
                <a:t>z.B</a:t>
              </a:r>
              <a:r>
                <a:rPr lang="en-US" sz="2099" dirty="0" smtClean="0">
                  <a:solidFill>
                    <a:srgbClr val="000000"/>
                  </a:solidFill>
                  <a:latin typeface="Open Sauce"/>
                  <a:ea typeface="Open Sauce"/>
                  <a:cs typeface="Open Sauce"/>
                  <a:sym typeface="Open Sauce"/>
                </a:rPr>
                <a:t>. </a:t>
              </a:r>
              <a:r>
                <a:rPr lang="en-US" sz="2099" dirty="0" err="1" smtClean="0">
                  <a:solidFill>
                    <a:srgbClr val="000000"/>
                  </a:solidFill>
                  <a:latin typeface="Open Sauce"/>
                  <a:ea typeface="Open Sauce"/>
                  <a:cs typeface="Open Sauce"/>
                  <a:sym typeface="Open Sauce"/>
                </a:rPr>
                <a:t>Schulbesuche</a:t>
              </a:r>
              <a:r>
                <a:rPr lang="en-US" sz="2099" dirty="0" smtClean="0">
                  <a:solidFill>
                    <a:srgbClr val="000000"/>
                  </a:solidFill>
                  <a:latin typeface="Open Sauce"/>
                  <a:ea typeface="Open Sauce"/>
                  <a:cs typeface="Open Sauce"/>
                  <a:sym typeface="Open Sauce"/>
                </a:rPr>
                <a:t> </a:t>
              </a:r>
              <a:r>
                <a:rPr lang="en-US" sz="2099" dirty="0" err="1" smtClean="0">
                  <a:solidFill>
                    <a:srgbClr val="000000"/>
                  </a:solidFill>
                  <a:latin typeface="Open Sauce"/>
                  <a:ea typeface="Open Sauce"/>
                  <a:cs typeface="Open Sauce"/>
                  <a:sym typeface="Open Sauce"/>
                </a:rPr>
                <a:t>im</a:t>
              </a:r>
              <a:r>
                <a:rPr lang="en-US" sz="2099" dirty="0" smtClean="0">
                  <a:solidFill>
                    <a:srgbClr val="000000"/>
                  </a:solidFill>
                  <a:latin typeface="Open Sauce"/>
                  <a:ea typeface="Open Sauce"/>
                  <a:cs typeface="Open Sauce"/>
                  <a:sym typeface="Open Sauce"/>
                </a:rPr>
                <a:t> Mai/</a:t>
              </a:r>
              <a:r>
                <a:rPr lang="en-US" sz="2099" dirty="0" err="1" smtClean="0">
                  <a:solidFill>
                    <a:srgbClr val="000000"/>
                  </a:solidFill>
                  <a:latin typeface="Open Sauce"/>
                  <a:ea typeface="Open Sauce"/>
                  <a:cs typeface="Open Sauce"/>
                  <a:sym typeface="Open Sauce"/>
                </a:rPr>
                <a:t>Juni</a:t>
              </a:r>
              <a:endParaRPr lang="en-US" sz="2099" dirty="0" smtClean="0">
                <a:solidFill>
                  <a:srgbClr val="000000"/>
                </a:solidFill>
                <a:latin typeface="Open Sauce"/>
                <a:ea typeface="Open Sauce"/>
                <a:cs typeface="Open Sauce"/>
                <a:sym typeface="Open Sauce"/>
              </a:endParaRPr>
            </a:p>
            <a:p>
              <a:pPr marL="453388" lvl="1" indent="-226694" algn="l">
                <a:lnSpc>
                  <a:spcPts val="2939"/>
                </a:lnSpc>
                <a:buFont typeface="Arial"/>
                <a:buChar char="•"/>
              </a:pPr>
              <a:r>
                <a:rPr lang="en-US" sz="2099" dirty="0" err="1">
                  <a:solidFill>
                    <a:srgbClr val="000000"/>
                  </a:solidFill>
                  <a:latin typeface="Open Sauce"/>
                  <a:ea typeface="Open Sauce"/>
                  <a:cs typeface="Open Sauce"/>
                  <a:sym typeface="Open Sauce"/>
                </a:rPr>
                <a:t>w</a:t>
              </a:r>
              <a:r>
                <a:rPr lang="en-US" sz="2099" dirty="0" err="1" smtClean="0">
                  <a:solidFill>
                    <a:srgbClr val="000000"/>
                  </a:solidFill>
                  <a:latin typeface="Open Sauce"/>
                  <a:ea typeface="Open Sauce"/>
                  <a:cs typeface="Open Sauce"/>
                  <a:sym typeface="Open Sauce"/>
                </a:rPr>
                <a:t>eitere</a:t>
              </a:r>
              <a:r>
                <a:rPr lang="en-US" sz="2099" dirty="0" smtClean="0">
                  <a:solidFill>
                    <a:srgbClr val="000000"/>
                  </a:solidFill>
                  <a:latin typeface="Open Sauce"/>
                  <a:ea typeface="Open Sauce"/>
                  <a:cs typeface="Open Sauce"/>
                  <a:sym typeface="Open Sauce"/>
                </a:rPr>
                <a:t> </a:t>
              </a:r>
              <a:r>
                <a:rPr lang="en-US" sz="2099" dirty="0" err="1" smtClean="0">
                  <a:solidFill>
                    <a:srgbClr val="000000"/>
                  </a:solidFill>
                  <a:latin typeface="Open Sauce"/>
                  <a:ea typeface="Open Sauce"/>
                  <a:cs typeface="Open Sauce"/>
                  <a:sym typeface="Open Sauce"/>
                </a:rPr>
                <a:t>Infos</a:t>
              </a:r>
              <a:r>
                <a:rPr lang="en-US" sz="2099" dirty="0" smtClean="0">
                  <a:solidFill>
                    <a:srgbClr val="000000"/>
                  </a:solidFill>
                  <a:latin typeface="Open Sauce"/>
                  <a:ea typeface="Open Sauce"/>
                  <a:cs typeface="Open Sauce"/>
                  <a:sym typeface="Open Sauce"/>
                </a:rPr>
                <a:t> am 2. </a:t>
              </a:r>
              <a:r>
                <a:rPr lang="en-US" sz="2099" dirty="0" err="1" smtClean="0">
                  <a:solidFill>
                    <a:srgbClr val="000000"/>
                  </a:solidFill>
                  <a:latin typeface="Open Sauce"/>
                  <a:ea typeface="Open Sauce"/>
                  <a:cs typeface="Open Sauce"/>
                  <a:sym typeface="Open Sauce"/>
                </a:rPr>
                <a:t>Elternabend</a:t>
              </a:r>
              <a:r>
                <a:rPr lang="en-US" sz="2099" dirty="0" smtClean="0">
                  <a:solidFill>
                    <a:srgbClr val="000000"/>
                  </a:solidFill>
                  <a:latin typeface="Open Sauce"/>
                  <a:ea typeface="Open Sauce"/>
                  <a:cs typeface="Open Sauce"/>
                  <a:sym typeface="Open Sauce"/>
                </a:rPr>
                <a:t>  am </a:t>
              </a:r>
              <a:r>
                <a:rPr lang="en-US" sz="2099" dirty="0" err="1" smtClean="0">
                  <a:solidFill>
                    <a:srgbClr val="000000"/>
                  </a:solidFill>
                  <a:latin typeface="Open Sauce"/>
                  <a:ea typeface="Open Sauce"/>
                  <a:cs typeface="Open Sauce"/>
                  <a:sym typeface="Open Sauce"/>
                </a:rPr>
                <a:t>Mittwoch</a:t>
              </a:r>
              <a:r>
                <a:rPr lang="en-US" sz="2099" dirty="0" smtClean="0">
                  <a:solidFill>
                    <a:srgbClr val="000000"/>
                  </a:solidFill>
                  <a:latin typeface="Open Sauce"/>
                  <a:ea typeface="Open Sauce"/>
                  <a:cs typeface="Open Sauce"/>
                  <a:sym typeface="Open Sauce"/>
                </a:rPr>
                <a:t> </a:t>
              </a:r>
              <a:r>
                <a:rPr lang="en-US" sz="2099" dirty="0" smtClean="0">
                  <a:solidFill>
                    <a:srgbClr val="000000"/>
                  </a:solidFill>
                  <a:latin typeface="Open Sauce"/>
                  <a:ea typeface="Open Sauce"/>
                  <a:cs typeface="Open Sauce"/>
                  <a:sym typeface="Open Sauce"/>
                </a:rPr>
                <a:t>den </a:t>
              </a:r>
              <a:r>
                <a:rPr lang="en-US" sz="2099" dirty="0" smtClean="0">
                  <a:solidFill>
                    <a:srgbClr val="000000"/>
                  </a:solidFill>
                  <a:latin typeface="Open Sauce"/>
                  <a:ea typeface="Open Sauce"/>
                  <a:cs typeface="Open Sauce"/>
                  <a:sym typeface="Open Sauce"/>
                </a:rPr>
                <a:t>20. </a:t>
              </a:r>
              <a:r>
                <a:rPr lang="en-US" sz="2099" dirty="0" err="1" smtClean="0">
                  <a:solidFill>
                    <a:srgbClr val="000000"/>
                  </a:solidFill>
                  <a:latin typeface="Open Sauce"/>
                  <a:ea typeface="Open Sauce"/>
                  <a:cs typeface="Open Sauce"/>
                  <a:sym typeface="Open Sauce"/>
                </a:rPr>
                <a:t>Januar</a:t>
              </a:r>
              <a:r>
                <a:rPr lang="en-US" sz="2099" dirty="0" smtClean="0">
                  <a:solidFill>
                    <a:srgbClr val="000000"/>
                  </a:solidFill>
                  <a:latin typeface="Open Sauce"/>
                  <a:ea typeface="Open Sauce"/>
                  <a:cs typeface="Open Sauce"/>
                  <a:sym typeface="Open Sauce"/>
                </a:rPr>
                <a:t> 2027</a:t>
              </a:r>
            </a:p>
            <a:p>
              <a:pPr marL="453388" lvl="1" indent="-226694" algn="l">
                <a:lnSpc>
                  <a:spcPts val="2939"/>
                </a:lnSpc>
                <a:buFont typeface="Arial"/>
                <a:buChar char="•"/>
              </a:pPr>
              <a:r>
                <a:rPr lang="en-US" sz="2099" dirty="0" err="1" smtClean="0">
                  <a:solidFill>
                    <a:srgbClr val="000000"/>
                  </a:solidFill>
                  <a:latin typeface="Open Sauce"/>
                  <a:ea typeface="Open Sauce"/>
                  <a:cs typeface="Open Sauce"/>
                  <a:sym typeface="Open Sauce"/>
                </a:rPr>
                <a:t>Schulfest</a:t>
              </a:r>
              <a:r>
                <a:rPr lang="en-US" sz="2099" dirty="0" smtClean="0">
                  <a:solidFill>
                    <a:srgbClr val="000000"/>
                  </a:solidFill>
                  <a:latin typeface="Open Sauce"/>
                  <a:ea typeface="Open Sauce"/>
                  <a:cs typeface="Open Sauce"/>
                  <a:sym typeface="Open Sauce"/>
                </a:rPr>
                <a:t> / </a:t>
              </a:r>
              <a:r>
                <a:rPr lang="en-US" sz="2099" dirty="0" err="1" smtClean="0">
                  <a:solidFill>
                    <a:srgbClr val="000000"/>
                  </a:solidFill>
                  <a:latin typeface="Open Sauce"/>
                  <a:ea typeface="Open Sauce"/>
                  <a:cs typeface="Open Sauce"/>
                  <a:sym typeface="Open Sauce"/>
                </a:rPr>
                <a:t>Schulhocketse</a:t>
              </a:r>
              <a:r>
                <a:rPr lang="en-US" sz="2099" dirty="0" smtClean="0">
                  <a:solidFill>
                    <a:srgbClr val="000000"/>
                  </a:solidFill>
                  <a:latin typeface="Open Sauce"/>
                  <a:ea typeface="Open Sauce"/>
                  <a:cs typeface="Open Sauce"/>
                  <a:sym typeface="Open Sauce"/>
                </a:rPr>
                <a:t> am </a:t>
              </a:r>
              <a:r>
                <a:rPr lang="en-US" sz="2099" dirty="0" err="1" smtClean="0">
                  <a:solidFill>
                    <a:srgbClr val="000000"/>
                  </a:solidFill>
                  <a:latin typeface="Open Sauce"/>
                  <a:ea typeface="Open Sauce"/>
                  <a:cs typeface="Open Sauce"/>
                  <a:sym typeface="Open Sauce"/>
                </a:rPr>
                <a:t>Samstag</a:t>
              </a:r>
              <a:r>
                <a:rPr lang="en-US" sz="2099" dirty="0" smtClean="0">
                  <a:solidFill>
                    <a:srgbClr val="000000"/>
                  </a:solidFill>
                  <a:latin typeface="Open Sauce"/>
                  <a:ea typeface="Open Sauce"/>
                  <a:cs typeface="Open Sauce"/>
                  <a:sym typeface="Open Sauce"/>
                </a:rPr>
                <a:t> 24. </a:t>
              </a:r>
              <a:r>
                <a:rPr lang="en-US" sz="2099" dirty="0" err="1">
                  <a:solidFill>
                    <a:srgbClr val="000000"/>
                  </a:solidFill>
                  <a:latin typeface="Open Sauce"/>
                  <a:ea typeface="Open Sauce"/>
                  <a:cs typeface="Open Sauce"/>
                  <a:sym typeface="Open Sauce"/>
                </a:rPr>
                <a:t>J</a:t>
              </a:r>
              <a:r>
                <a:rPr lang="en-US" sz="2099" dirty="0" err="1" smtClean="0">
                  <a:solidFill>
                    <a:srgbClr val="000000"/>
                  </a:solidFill>
                  <a:latin typeface="Open Sauce"/>
                  <a:ea typeface="Open Sauce"/>
                  <a:cs typeface="Open Sauce"/>
                  <a:sym typeface="Open Sauce"/>
                </a:rPr>
                <a:t>uli</a:t>
              </a:r>
              <a:r>
                <a:rPr lang="en-US" sz="2099" dirty="0" smtClean="0">
                  <a:solidFill>
                    <a:srgbClr val="000000"/>
                  </a:solidFill>
                  <a:latin typeface="Open Sauce"/>
                  <a:ea typeface="Open Sauce"/>
                  <a:cs typeface="Open Sauce"/>
                  <a:sym typeface="Open Sauce"/>
                </a:rPr>
                <a:t> 2027</a:t>
              </a:r>
              <a:endParaRPr lang="en-US" sz="2099" dirty="0" smtClean="0">
                <a:solidFill>
                  <a:srgbClr val="000000"/>
                </a:solidFill>
                <a:latin typeface="Open Sauce"/>
                <a:ea typeface="Open Sauce"/>
                <a:cs typeface="Open Sauce"/>
                <a:sym typeface="Open Sauce"/>
              </a:endParaRPr>
            </a:p>
            <a:p>
              <a:pPr marL="453388" lvl="1" indent="-226694" algn="l">
                <a:lnSpc>
                  <a:spcPts val="2939"/>
                </a:lnSpc>
                <a:buFont typeface="Arial"/>
                <a:buChar char="•"/>
              </a:pPr>
              <a:endParaRPr lang="en-US" sz="2099" dirty="0">
                <a:solidFill>
                  <a:srgbClr val="000000"/>
                </a:solidFill>
                <a:latin typeface="Open Sauce"/>
                <a:ea typeface="Open Sauce"/>
                <a:cs typeface="Open Sauce"/>
                <a:sym typeface="Open Sauce"/>
              </a:endParaRPr>
            </a:p>
          </p:txBody>
        </p:sp>
      </p:grpSp>
      <p:grpSp>
        <p:nvGrpSpPr>
          <p:cNvPr id="33" name="Group 33"/>
          <p:cNvGrpSpPr/>
          <p:nvPr/>
        </p:nvGrpSpPr>
        <p:grpSpPr>
          <a:xfrm>
            <a:off x="11980641" y="3748667"/>
            <a:ext cx="4935759" cy="5677131"/>
            <a:chOff x="-20828" y="-45099"/>
            <a:chExt cx="1189434" cy="1442119"/>
          </a:xfrm>
        </p:grpSpPr>
        <p:sp>
          <p:nvSpPr>
            <p:cNvPr id="34" name="Freeform 34"/>
            <p:cNvSpPr/>
            <p:nvPr/>
          </p:nvSpPr>
          <p:spPr>
            <a:xfrm>
              <a:off x="0" y="0"/>
              <a:ext cx="1168606" cy="1394494"/>
            </a:xfrm>
            <a:custGeom>
              <a:avLst/>
              <a:gdLst/>
              <a:ahLst/>
              <a:cxnLst/>
              <a:rect l="l" t="t" r="r" b="b"/>
              <a:pathLst>
                <a:path w="1168606" h="1394494">
                  <a:moveTo>
                    <a:pt x="29662" y="0"/>
                  </a:moveTo>
                  <a:lnTo>
                    <a:pt x="1138944" y="0"/>
                  </a:lnTo>
                  <a:cubicBezTo>
                    <a:pt x="1146811" y="0"/>
                    <a:pt x="1154356" y="3125"/>
                    <a:pt x="1159919" y="8688"/>
                  </a:cubicBezTo>
                  <a:cubicBezTo>
                    <a:pt x="1165481" y="14251"/>
                    <a:pt x="1168606" y="21795"/>
                    <a:pt x="1168606" y="29662"/>
                  </a:cubicBezTo>
                  <a:lnTo>
                    <a:pt x="1168606" y="1364832"/>
                  </a:lnTo>
                  <a:cubicBezTo>
                    <a:pt x="1168606" y="1372699"/>
                    <a:pt x="1165481" y="1380243"/>
                    <a:pt x="1159919" y="1385806"/>
                  </a:cubicBezTo>
                  <a:cubicBezTo>
                    <a:pt x="1154356" y="1391369"/>
                    <a:pt x="1146811" y="1394494"/>
                    <a:pt x="1138944" y="1394494"/>
                  </a:cubicBezTo>
                  <a:lnTo>
                    <a:pt x="29662" y="1394494"/>
                  </a:lnTo>
                  <a:cubicBezTo>
                    <a:pt x="21795" y="1394494"/>
                    <a:pt x="14251" y="1391369"/>
                    <a:pt x="8688" y="1385806"/>
                  </a:cubicBezTo>
                  <a:cubicBezTo>
                    <a:pt x="3125" y="1380243"/>
                    <a:pt x="0" y="1372699"/>
                    <a:pt x="0" y="1364832"/>
                  </a:cubicBezTo>
                  <a:lnTo>
                    <a:pt x="0" y="29662"/>
                  </a:lnTo>
                  <a:cubicBezTo>
                    <a:pt x="0" y="21795"/>
                    <a:pt x="3125" y="14251"/>
                    <a:pt x="8688" y="8688"/>
                  </a:cubicBezTo>
                  <a:cubicBezTo>
                    <a:pt x="14251" y="3125"/>
                    <a:pt x="21795" y="0"/>
                    <a:pt x="29662" y="0"/>
                  </a:cubicBezTo>
                  <a:close/>
                </a:path>
              </a:pathLst>
            </a:custGeom>
            <a:solidFill>
              <a:srgbClr val="C1FF72"/>
            </a:solidFill>
          </p:spPr>
        </p:sp>
        <p:sp>
          <p:nvSpPr>
            <p:cNvPr id="35" name="TextBox 35"/>
            <p:cNvSpPr txBox="1"/>
            <p:nvPr/>
          </p:nvSpPr>
          <p:spPr>
            <a:xfrm>
              <a:off x="-20828" y="-45099"/>
              <a:ext cx="1168606" cy="1442119"/>
            </a:xfrm>
            <a:prstGeom prst="rect">
              <a:avLst/>
            </a:prstGeom>
          </p:spPr>
          <p:txBody>
            <a:bodyPr lIns="50800" tIns="50800" rIns="50800" bIns="50800" rtlCol="0" anchor="t"/>
            <a:lstStyle/>
            <a:p>
              <a:pPr marL="453390" lvl="1" indent="-226695" algn="l">
                <a:lnSpc>
                  <a:spcPts val="2940"/>
                </a:lnSpc>
                <a:buFont typeface="Arial"/>
                <a:buChar char="•"/>
              </a:pPr>
              <a:endParaRPr lang="en-US" sz="2100" dirty="0" smtClean="0">
                <a:solidFill>
                  <a:srgbClr val="000000"/>
                </a:solidFill>
                <a:latin typeface="Open Sauce"/>
                <a:ea typeface="Open Sauce"/>
                <a:cs typeface="Open Sauce"/>
                <a:sym typeface="Open Sauce"/>
              </a:endParaRPr>
            </a:p>
            <a:p>
              <a:pPr marL="453390" lvl="1" indent="-226695" algn="l">
                <a:lnSpc>
                  <a:spcPts val="2940"/>
                </a:lnSpc>
                <a:buFont typeface="Arial"/>
                <a:buChar char="•"/>
              </a:pPr>
              <a:r>
                <a:rPr lang="en-US" sz="2100" dirty="0" err="1" smtClean="0">
                  <a:solidFill>
                    <a:srgbClr val="000000"/>
                  </a:solidFill>
                  <a:latin typeface="Open Sauce"/>
                  <a:ea typeface="Open Sauce"/>
                  <a:cs typeface="Open Sauce"/>
                  <a:sym typeface="Open Sauce"/>
                </a:rPr>
                <a:t>Aussendung</a:t>
              </a:r>
              <a:r>
                <a:rPr lang="en-US" sz="2100" dirty="0" smtClean="0">
                  <a:solidFill>
                    <a:srgbClr val="000000"/>
                  </a:solidFill>
                  <a:latin typeface="Open Sauce"/>
                  <a:ea typeface="Open Sauce"/>
                  <a:cs typeface="Open Sauce"/>
                  <a:sym typeface="Open Sauce"/>
                </a:rPr>
                <a:t> </a:t>
              </a:r>
              <a:r>
                <a:rPr lang="en-US" sz="2100" dirty="0">
                  <a:solidFill>
                    <a:srgbClr val="000000"/>
                  </a:solidFill>
                  <a:latin typeface="Open Sauce"/>
                  <a:ea typeface="Open Sauce"/>
                  <a:cs typeface="Open Sauce"/>
                  <a:sym typeface="Open Sauce"/>
                </a:rPr>
                <a:t>der </a:t>
              </a:r>
              <a:r>
                <a:rPr lang="en-US" sz="2100" dirty="0" err="1">
                  <a:solidFill>
                    <a:srgbClr val="000000"/>
                  </a:solidFill>
                  <a:latin typeface="Open Sauce"/>
                  <a:ea typeface="Open Sauce"/>
                  <a:cs typeface="Open Sauce"/>
                  <a:sym typeface="Open Sauce"/>
                </a:rPr>
                <a:t>Beobachtungsbögen</a:t>
              </a:r>
              <a:r>
                <a:rPr lang="en-US" sz="2100" dirty="0">
                  <a:solidFill>
                    <a:srgbClr val="000000"/>
                  </a:solidFill>
                  <a:latin typeface="Open Sauce"/>
                  <a:ea typeface="Open Sauce"/>
                  <a:cs typeface="Open Sauce"/>
                  <a:sym typeface="Open Sauce"/>
                </a:rPr>
                <a:t> </a:t>
              </a:r>
              <a:r>
                <a:rPr lang="en-US" sz="2100" dirty="0" err="1">
                  <a:solidFill>
                    <a:srgbClr val="000000"/>
                  </a:solidFill>
                  <a:latin typeface="Open Sauce"/>
                  <a:ea typeface="Open Sauce"/>
                  <a:cs typeface="Open Sauce"/>
                  <a:sym typeface="Open Sauce"/>
                </a:rPr>
                <a:t>eine</a:t>
              </a:r>
              <a:r>
                <a:rPr lang="en-US" sz="2100" dirty="0">
                  <a:solidFill>
                    <a:srgbClr val="000000"/>
                  </a:solidFill>
                  <a:latin typeface="Open Sauce"/>
                  <a:ea typeface="Open Sauce"/>
                  <a:cs typeface="Open Sauce"/>
                  <a:sym typeface="Open Sauce"/>
                </a:rPr>
                <a:t> </a:t>
              </a:r>
              <a:r>
                <a:rPr lang="en-US" sz="2100" dirty="0" err="1">
                  <a:solidFill>
                    <a:srgbClr val="000000"/>
                  </a:solidFill>
                  <a:latin typeface="Open Sauce"/>
                  <a:ea typeface="Open Sauce"/>
                  <a:cs typeface="Open Sauce"/>
                  <a:sym typeface="Open Sauce"/>
                </a:rPr>
                <a:t>Woche</a:t>
              </a:r>
              <a:r>
                <a:rPr lang="en-US" sz="2100" dirty="0">
                  <a:solidFill>
                    <a:srgbClr val="000000"/>
                  </a:solidFill>
                  <a:latin typeface="Open Sauce"/>
                  <a:ea typeface="Open Sauce"/>
                  <a:cs typeface="Open Sauce"/>
                  <a:sym typeface="Open Sauce"/>
                </a:rPr>
                <a:t> </a:t>
              </a:r>
              <a:r>
                <a:rPr lang="en-US" sz="2100" dirty="0" err="1">
                  <a:solidFill>
                    <a:srgbClr val="000000"/>
                  </a:solidFill>
                  <a:latin typeface="Open Sauce"/>
                  <a:ea typeface="Open Sauce"/>
                  <a:cs typeface="Open Sauce"/>
                  <a:sym typeface="Open Sauce"/>
                </a:rPr>
                <a:t>vor</a:t>
              </a:r>
              <a:r>
                <a:rPr lang="en-US" sz="2100" dirty="0">
                  <a:solidFill>
                    <a:srgbClr val="000000"/>
                  </a:solidFill>
                  <a:latin typeface="Open Sauce"/>
                  <a:ea typeface="Open Sauce"/>
                  <a:cs typeface="Open Sauce"/>
                  <a:sym typeface="Open Sauce"/>
                </a:rPr>
                <a:t> </a:t>
              </a:r>
              <a:r>
                <a:rPr lang="en-US" sz="2100" dirty="0" smtClean="0">
                  <a:solidFill>
                    <a:srgbClr val="000000"/>
                  </a:solidFill>
                  <a:latin typeface="Open Sauce"/>
                  <a:ea typeface="Open Sauce"/>
                  <a:cs typeface="Open Sauce"/>
                  <a:sym typeface="Open Sauce"/>
                </a:rPr>
                <a:t>der </a:t>
              </a:r>
              <a:r>
                <a:rPr lang="en-US" sz="2100" dirty="0" err="1" smtClean="0">
                  <a:solidFill>
                    <a:srgbClr val="000000"/>
                  </a:solidFill>
                  <a:latin typeface="Open Sauce"/>
                  <a:ea typeface="Open Sauce"/>
                  <a:cs typeface="Open Sauce"/>
                  <a:sym typeface="Open Sauce"/>
                </a:rPr>
                <a:t>Schulanmeldung</a:t>
              </a:r>
              <a:endParaRPr lang="en-US" sz="2100" dirty="0">
                <a:solidFill>
                  <a:srgbClr val="000000"/>
                </a:solidFill>
                <a:latin typeface="Open Sauce"/>
                <a:ea typeface="Open Sauce"/>
                <a:cs typeface="Open Sauce"/>
                <a:sym typeface="Open Sauce"/>
              </a:endParaRPr>
            </a:p>
            <a:p>
              <a:pPr marL="453390" lvl="1" indent="-226695" algn="l">
                <a:lnSpc>
                  <a:spcPts val="2940"/>
                </a:lnSpc>
                <a:buFont typeface="Arial"/>
                <a:buChar char="•"/>
              </a:pPr>
              <a:r>
                <a:rPr lang="en-US" sz="2100" dirty="0">
                  <a:solidFill>
                    <a:srgbClr val="000000"/>
                  </a:solidFill>
                  <a:latin typeface="Open Sauce"/>
                  <a:ea typeface="Open Sauce"/>
                  <a:cs typeface="Open Sauce"/>
                  <a:sym typeface="Open Sauce"/>
                </a:rPr>
                <a:t>2. </a:t>
              </a:r>
              <a:r>
                <a:rPr lang="en-US" sz="2100" dirty="0" err="1">
                  <a:solidFill>
                    <a:srgbClr val="000000"/>
                  </a:solidFill>
                  <a:latin typeface="Open Sauce"/>
                  <a:ea typeface="Open Sauce"/>
                  <a:cs typeface="Open Sauce"/>
                  <a:sym typeface="Open Sauce"/>
                </a:rPr>
                <a:t>Informationsveranstaltung</a:t>
              </a:r>
              <a:r>
                <a:rPr lang="en-US" sz="2100" dirty="0" smtClean="0">
                  <a:solidFill>
                    <a:srgbClr val="000000"/>
                  </a:solidFill>
                  <a:latin typeface="Open Sauce"/>
                  <a:ea typeface="Open Sauce"/>
                  <a:cs typeface="Open Sauce"/>
                  <a:sym typeface="Open Sauce"/>
                </a:rPr>
                <a:t>: </a:t>
              </a:r>
              <a:r>
                <a:rPr lang="en-US" sz="2100" dirty="0" err="1" smtClean="0">
                  <a:solidFill>
                    <a:srgbClr val="000000"/>
                  </a:solidFill>
                  <a:latin typeface="Open Sauce"/>
                  <a:ea typeface="Open Sauce"/>
                  <a:cs typeface="Open Sauce"/>
                  <a:sym typeface="Open Sauce"/>
                </a:rPr>
                <a:t>Mittwoch</a:t>
              </a:r>
              <a:r>
                <a:rPr lang="en-US" sz="2100" dirty="0" smtClean="0">
                  <a:solidFill>
                    <a:srgbClr val="000000"/>
                  </a:solidFill>
                  <a:latin typeface="Open Sauce"/>
                  <a:ea typeface="Open Sauce"/>
                  <a:cs typeface="Open Sauce"/>
                  <a:sym typeface="Open Sauce"/>
                </a:rPr>
                <a:t> 20.Januar 2027, </a:t>
              </a:r>
              <a:endParaRPr lang="en-US" sz="2100" dirty="0">
                <a:solidFill>
                  <a:srgbClr val="000000"/>
                </a:solidFill>
                <a:latin typeface="Open Sauce"/>
                <a:ea typeface="Open Sauce"/>
                <a:cs typeface="Open Sauce"/>
                <a:sym typeface="Open Sauce"/>
              </a:endParaRPr>
            </a:p>
            <a:p>
              <a:pPr marL="453390" lvl="1" indent="-226695" algn="l">
                <a:lnSpc>
                  <a:spcPts val="2940"/>
                </a:lnSpc>
                <a:buFont typeface="Arial"/>
                <a:buChar char="•"/>
              </a:pPr>
              <a:r>
                <a:rPr lang="en-US" sz="2100" dirty="0" err="1">
                  <a:solidFill>
                    <a:srgbClr val="000000"/>
                  </a:solidFill>
                  <a:latin typeface="Open Sauce"/>
                  <a:ea typeface="Open Sauce"/>
                  <a:cs typeface="Open Sauce"/>
                  <a:sym typeface="Open Sauce"/>
                </a:rPr>
                <a:t>Aufnahme</a:t>
              </a:r>
              <a:r>
                <a:rPr lang="en-US" sz="2100" dirty="0">
                  <a:solidFill>
                    <a:srgbClr val="000000"/>
                  </a:solidFill>
                  <a:latin typeface="Open Sauce"/>
                  <a:ea typeface="Open Sauce"/>
                  <a:cs typeface="Open Sauce"/>
                  <a:sym typeface="Open Sauce"/>
                </a:rPr>
                <a:t> an der </a:t>
              </a:r>
              <a:r>
                <a:rPr lang="en-US" sz="2100" dirty="0" err="1">
                  <a:solidFill>
                    <a:srgbClr val="000000"/>
                  </a:solidFill>
                  <a:latin typeface="Open Sauce"/>
                  <a:ea typeface="Open Sauce"/>
                  <a:cs typeface="Open Sauce"/>
                  <a:sym typeface="Open Sauce"/>
                </a:rPr>
                <a:t>Regelschule</a:t>
              </a:r>
              <a:endParaRPr lang="en-US" sz="2100" dirty="0">
                <a:solidFill>
                  <a:srgbClr val="000000"/>
                </a:solidFill>
                <a:latin typeface="Open Sauce"/>
                <a:ea typeface="Open Sauce"/>
                <a:cs typeface="Open Sauce"/>
                <a:sym typeface="Open Sauce"/>
              </a:endParaRPr>
            </a:p>
            <a:p>
              <a:pPr marL="453390" lvl="1" indent="-226695" algn="l">
                <a:lnSpc>
                  <a:spcPts val="2940"/>
                </a:lnSpc>
                <a:buFont typeface="Arial"/>
                <a:buChar char="•"/>
              </a:pPr>
              <a:r>
                <a:rPr lang="en-US" sz="2100" dirty="0" err="1">
                  <a:solidFill>
                    <a:srgbClr val="000000"/>
                  </a:solidFill>
                  <a:latin typeface="Open Sauce"/>
                  <a:ea typeface="Open Sauce"/>
                  <a:cs typeface="Open Sauce"/>
                  <a:sym typeface="Open Sauce"/>
                </a:rPr>
                <a:t>Zurückstellung</a:t>
              </a:r>
              <a:r>
                <a:rPr lang="en-US" sz="2100" dirty="0">
                  <a:solidFill>
                    <a:srgbClr val="000000"/>
                  </a:solidFill>
                  <a:latin typeface="Open Sauce"/>
                  <a:ea typeface="Open Sauce"/>
                  <a:cs typeface="Open Sauce"/>
                  <a:sym typeface="Open Sauce"/>
                </a:rPr>
                <a:t> und </a:t>
              </a:r>
              <a:r>
                <a:rPr lang="en-US" sz="2100" dirty="0" err="1">
                  <a:solidFill>
                    <a:srgbClr val="000000"/>
                  </a:solidFill>
                  <a:latin typeface="Open Sauce"/>
                  <a:ea typeface="Open Sauce"/>
                  <a:cs typeface="Open Sauce"/>
                  <a:sym typeface="Open Sauce"/>
                </a:rPr>
                <a:t>Antrag</a:t>
              </a:r>
              <a:r>
                <a:rPr lang="en-US" sz="2100" dirty="0">
                  <a:solidFill>
                    <a:srgbClr val="000000"/>
                  </a:solidFill>
                  <a:latin typeface="Open Sauce"/>
                  <a:ea typeface="Open Sauce"/>
                  <a:cs typeface="Open Sauce"/>
                  <a:sym typeface="Open Sauce"/>
                </a:rPr>
                <a:t> </a:t>
              </a:r>
              <a:r>
                <a:rPr lang="en-US" sz="2100" dirty="0" err="1" smtClean="0">
                  <a:solidFill>
                    <a:srgbClr val="000000"/>
                  </a:solidFill>
                  <a:latin typeface="Open Sauce"/>
                  <a:ea typeface="Open Sauce"/>
                  <a:cs typeface="Open Sauce"/>
                  <a:sym typeface="Open Sauce"/>
                </a:rPr>
                <a:t>Juniorklasse</a:t>
              </a:r>
              <a:endParaRPr lang="en-US" sz="2100" dirty="0">
                <a:solidFill>
                  <a:srgbClr val="000000"/>
                </a:solidFill>
                <a:latin typeface="Open Sauce"/>
                <a:ea typeface="Open Sauce"/>
                <a:cs typeface="Open Sauce"/>
                <a:sym typeface="Open Sauce"/>
              </a:endParaRPr>
            </a:p>
            <a:p>
              <a:pPr marL="453390" lvl="1" indent="-226695" algn="l">
                <a:lnSpc>
                  <a:spcPts val="2940"/>
                </a:lnSpc>
                <a:buFont typeface="Arial"/>
                <a:buChar char="•"/>
              </a:pPr>
              <a:r>
                <a:rPr lang="en-US" sz="2100" dirty="0" err="1">
                  <a:solidFill>
                    <a:srgbClr val="000000"/>
                  </a:solidFill>
                  <a:latin typeface="Open Sauce"/>
                  <a:ea typeface="Open Sauce"/>
                  <a:cs typeface="Open Sauce"/>
                  <a:sym typeface="Open Sauce"/>
                </a:rPr>
                <a:t>Zurückstellung</a:t>
              </a:r>
              <a:r>
                <a:rPr lang="en-US" sz="2100" dirty="0">
                  <a:solidFill>
                    <a:srgbClr val="000000"/>
                  </a:solidFill>
                  <a:latin typeface="Open Sauce"/>
                  <a:ea typeface="Open Sauce"/>
                  <a:cs typeface="Open Sauce"/>
                  <a:sym typeface="Open Sauce"/>
                </a:rPr>
                <a:t> und </a:t>
              </a:r>
              <a:r>
                <a:rPr lang="en-US" sz="2100" dirty="0" err="1">
                  <a:solidFill>
                    <a:srgbClr val="000000"/>
                  </a:solidFill>
                  <a:latin typeface="Open Sauce"/>
                  <a:ea typeface="Open Sauce"/>
                  <a:cs typeface="Open Sauce"/>
                  <a:sym typeface="Open Sauce"/>
                </a:rPr>
                <a:t>Verbleib</a:t>
              </a:r>
              <a:r>
                <a:rPr lang="en-US" sz="2100" dirty="0">
                  <a:solidFill>
                    <a:srgbClr val="000000"/>
                  </a:solidFill>
                  <a:latin typeface="Open Sauce"/>
                  <a:ea typeface="Open Sauce"/>
                  <a:cs typeface="Open Sauce"/>
                  <a:sym typeface="Open Sauce"/>
                </a:rPr>
                <a:t> in der </a:t>
              </a:r>
              <a:r>
                <a:rPr lang="en-US" sz="2100" smtClean="0">
                  <a:solidFill>
                    <a:srgbClr val="000000"/>
                  </a:solidFill>
                  <a:latin typeface="Open Sauce"/>
                  <a:ea typeface="Open Sauce"/>
                  <a:cs typeface="Open Sauce"/>
                  <a:sym typeface="Open Sauce"/>
                </a:rPr>
                <a:t>KiTa</a:t>
              </a:r>
              <a:endParaRPr lang="en-US" sz="2100" dirty="0">
                <a:solidFill>
                  <a:srgbClr val="000000"/>
                </a:solidFill>
                <a:latin typeface="Open Sauce"/>
                <a:ea typeface="Open Sauce"/>
                <a:cs typeface="Open Sauce"/>
                <a:sym typeface="Open Sauce"/>
              </a:endParaRPr>
            </a:p>
            <a:p>
              <a:pPr marL="453390" lvl="1" indent="-226695" algn="l">
                <a:lnSpc>
                  <a:spcPts val="2940"/>
                </a:lnSpc>
                <a:buFont typeface="Arial"/>
                <a:buChar char="•"/>
              </a:pPr>
              <a:r>
                <a:rPr lang="en-US" sz="2100" dirty="0" err="1">
                  <a:solidFill>
                    <a:srgbClr val="000000"/>
                  </a:solidFill>
                  <a:latin typeface="Open Sauce"/>
                  <a:ea typeface="Open Sauce"/>
                  <a:cs typeface="Open Sauce"/>
                  <a:sym typeface="Open Sauce"/>
                </a:rPr>
                <a:t>Vorzeitige</a:t>
              </a:r>
              <a:r>
                <a:rPr lang="en-US" sz="2100" dirty="0">
                  <a:solidFill>
                    <a:srgbClr val="000000"/>
                  </a:solidFill>
                  <a:latin typeface="Open Sauce"/>
                  <a:ea typeface="Open Sauce"/>
                  <a:cs typeface="Open Sauce"/>
                  <a:sym typeface="Open Sauce"/>
                </a:rPr>
                <a:t> </a:t>
              </a:r>
              <a:r>
                <a:rPr lang="en-US" sz="2100" dirty="0" err="1">
                  <a:solidFill>
                    <a:srgbClr val="000000"/>
                  </a:solidFill>
                  <a:latin typeface="Open Sauce"/>
                  <a:ea typeface="Open Sauce"/>
                  <a:cs typeface="Open Sauce"/>
                  <a:sym typeface="Open Sauce"/>
                </a:rPr>
                <a:t>Aufnahme</a:t>
              </a:r>
              <a:r>
                <a:rPr lang="en-US" sz="2100" dirty="0">
                  <a:solidFill>
                    <a:srgbClr val="000000"/>
                  </a:solidFill>
                  <a:latin typeface="Open Sauce"/>
                  <a:ea typeface="Open Sauce"/>
                  <a:cs typeface="Open Sauce"/>
                  <a:sym typeface="Open Sauce"/>
                </a:rPr>
                <a:t> in die </a:t>
              </a:r>
              <a:r>
                <a:rPr lang="en-US" sz="2100" dirty="0" err="1" smtClean="0">
                  <a:solidFill>
                    <a:srgbClr val="000000"/>
                  </a:solidFill>
                  <a:latin typeface="Open Sauce"/>
                  <a:ea typeface="Open Sauce"/>
                  <a:cs typeface="Open Sauce"/>
                  <a:sym typeface="Open Sauce"/>
                </a:rPr>
                <a:t>Regelschule</a:t>
              </a:r>
              <a:r>
                <a:rPr lang="en-US" sz="2100" dirty="0" smtClean="0">
                  <a:solidFill>
                    <a:srgbClr val="000000"/>
                  </a:solidFill>
                  <a:latin typeface="Open Sauce"/>
                  <a:ea typeface="Open Sauce"/>
                  <a:cs typeface="Open Sauce"/>
                  <a:sym typeface="Open Sauce"/>
                </a:rPr>
                <a:t> (</a:t>
              </a:r>
              <a:r>
                <a:rPr lang="en-US" sz="2100" dirty="0" err="1" smtClean="0">
                  <a:solidFill>
                    <a:srgbClr val="000000"/>
                  </a:solidFill>
                  <a:latin typeface="Open Sauce"/>
                  <a:ea typeface="Open Sauce"/>
                  <a:cs typeface="Open Sauce"/>
                  <a:sym typeface="Open Sauce"/>
                </a:rPr>
                <a:t>Kannkinder</a:t>
              </a:r>
              <a:r>
                <a:rPr lang="en-US" sz="2100" dirty="0" smtClean="0">
                  <a:solidFill>
                    <a:srgbClr val="000000"/>
                  </a:solidFill>
                  <a:latin typeface="Open Sauce"/>
                  <a:ea typeface="Open Sauce"/>
                  <a:cs typeface="Open Sauce"/>
                  <a:sym typeface="Open Sauce"/>
                </a:rPr>
                <a:t>)</a:t>
              </a:r>
              <a:endParaRPr lang="en-US" sz="2100" dirty="0">
                <a:solidFill>
                  <a:srgbClr val="000000"/>
                </a:solidFill>
                <a:latin typeface="Open Sauce"/>
                <a:ea typeface="Open Sauce"/>
                <a:cs typeface="Open Sauce"/>
                <a:sym typeface="Open Sauce"/>
              </a:endParaRPr>
            </a:p>
            <a:p>
              <a:pPr marL="453390" lvl="1" indent="-226695" algn="l">
                <a:lnSpc>
                  <a:spcPts val="2940"/>
                </a:lnSpc>
                <a:buFont typeface="Arial"/>
                <a:buChar char="•"/>
              </a:pPr>
              <a:r>
                <a:rPr lang="en-US" sz="2100" dirty="0" err="1">
                  <a:solidFill>
                    <a:srgbClr val="000000"/>
                  </a:solidFill>
                  <a:latin typeface="Open Sauce"/>
                  <a:ea typeface="Open Sauce"/>
                  <a:cs typeface="Open Sauce"/>
                  <a:sym typeface="Open Sauce"/>
                </a:rPr>
                <a:t>Aufnahme</a:t>
              </a:r>
              <a:r>
                <a:rPr lang="en-US" sz="2100" dirty="0">
                  <a:solidFill>
                    <a:srgbClr val="000000"/>
                  </a:solidFill>
                  <a:latin typeface="Open Sauce"/>
                  <a:ea typeface="Open Sauce"/>
                  <a:cs typeface="Open Sauce"/>
                  <a:sym typeface="Open Sauce"/>
                </a:rPr>
                <a:t> an </a:t>
              </a:r>
              <a:r>
                <a:rPr lang="en-US" sz="2100" dirty="0" err="1">
                  <a:solidFill>
                    <a:srgbClr val="000000"/>
                  </a:solidFill>
                  <a:latin typeface="Open Sauce"/>
                  <a:ea typeface="Open Sauce"/>
                  <a:cs typeface="Open Sauce"/>
                  <a:sym typeface="Open Sauce"/>
                </a:rPr>
                <a:t>einer</a:t>
              </a:r>
              <a:r>
                <a:rPr lang="en-US" sz="2100" dirty="0">
                  <a:solidFill>
                    <a:srgbClr val="000000"/>
                  </a:solidFill>
                  <a:latin typeface="Open Sauce"/>
                  <a:ea typeface="Open Sauce"/>
                  <a:cs typeface="Open Sauce"/>
                  <a:sym typeface="Open Sauce"/>
                </a:rPr>
                <a:t> </a:t>
              </a:r>
              <a:r>
                <a:rPr lang="en-US" sz="2100" dirty="0" err="1">
                  <a:solidFill>
                    <a:srgbClr val="000000"/>
                  </a:solidFill>
                  <a:latin typeface="Open Sauce"/>
                  <a:ea typeface="Open Sauce"/>
                  <a:cs typeface="Open Sauce"/>
                  <a:sym typeface="Open Sauce"/>
                </a:rPr>
                <a:t>Privatschule</a:t>
              </a:r>
              <a:r>
                <a:rPr lang="en-US" sz="2100" dirty="0">
                  <a:solidFill>
                    <a:srgbClr val="000000"/>
                  </a:solidFill>
                  <a:latin typeface="Open Sauce"/>
                  <a:ea typeface="Open Sauce"/>
                  <a:cs typeface="Open Sauce"/>
                  <a:sym typeface="Open Sauce"/>
                </a:rPr>
                <a:t> </a:t>
              </a:r>
            </a:p>
          </p:txBody>
        </p:sp>
      </p:grpSp>
      <p:sp>
        <p:nvSpPr>
          <p:cNvPr id="36" name="TextBox 36"/>
          <p:cNvSpPr txBox="1"/>
          <p:nvPr/>
        </p:nvSpPr>
        <p:spPr>
          <a:xfrm>
            <a:off x="7282271" y="2696332"/>
            <a:ext cx="4354936" cy="461665"/>
          </a:xfrm>
          <a:prstGeom prst="rect">
            <a:avLst/>
          </a:prstGeom>
        </p:spPr>
        <p:txBody>
          <a:bodyPr wrap="square" lIns="0" tIns="0" rIns="0" bIns="0" rtlCol="0" anchor="t">
            <a:spAutoFit/>
          </a:bodyPr>
          <a:lstStyle/>
          <a:p>
            <a:pPr algn="ctr">
              <a:lnSpc>
                <a:spcPts val="3626"/>
              </a:lnSpc>
            </a:pPr>
            <a:r>
              <a:rPr lang="en-US" sz="3700" dirty="0" err="1">
                <a:solidFill>
                  <a:srgbClr val="3C2E3D"/>
                </a:solidFill>
                <a:latin typeface="More Sugar Thin"/>
                <a:ea typeface="More Sugar Thin"/>
                <a:cs typeface="More Sugar Thin"/>
                <a:sym typeface="More Sugar Thin"/>
              </a:rPr>
              <a:t>Besuche</a:t>
            </a:r>
            <a:r>
              <a:rPr lang="en-US" sz="3700" dirty="0">
                <a:solidFill>
                  <a:srgbClr val="3C2E3D"/>
                </a:solidFill>
                <a:latin typeface="More Sugar Thin"/>
                <a:ea typeface="More Sugar Thin"/>
                <a:cs typeface="More Sugar Thin"/>
                <a:sym typeface="More Sugar Thin"/>
              </a:rPr>
              <a:t> in der </a:t>
            </a:r>
            <a:r>
              <a:rPr lang="en-US" sz="3700" dirty="0" err="1">
                <a:solidFill>
                  <a:srgbClr val="3C2E3D"/>
                </a:solidFill>
                <a:latin typeface="More Sugar Thin"/>
                <a:ea typeface="More Sugar Thin"/>
                <a:cs typeface="More Sugar Thin"/>
                <a:sym typeface="More Sugar Thin"/>
              </a:rPr>
              <a:t>Schule</a:t>
            </a:r>
            <a:endParaRPr lang="en-US" sz="3700" dirty="0">
              <a:solidFill>
                <a:srgbClr val="3C2E3D"/>
              </a:solidFill>
              <a:latin typeface="More Sugar Thin"/>
              <a:ea typeface="More Sugar Thin"/>
              <a:cs typeface="More Sugar Thin"/>
              <a:sym typeface="More Sugar Thin"/>
            </a:endParaRPr>
          </a:p>
        </p:txBody>
      </p:sp>
      <p:sp>
        <p:nvSpPr>
          <p:cNvPr id="37" name="TextBox 37"/>
          <p:cNvSpPr txBox="1"/>
          <p:nvPr/>
        </p:nvSpPr>
        <p:spPr>
          <a:xfrm>
            <a:off x="12372485" y="2325429"/>
            <a:ext cx="4038177" cy="1586230"/>
          </a:xfrm>
          <a:prstGeom prst="rect">
            <a:avLst/>
          </a:prstGeom>
        </p:spPr>
        <p:txBody>
          <a:bodyPr lIns="0" tIns="0" rIns="0" bIns="0" rtlCol="0" anchor="t">
            <a:spAutoFit/>
          </a:bodyPr>
          <a:lstStyle/>
          <a:p>
            <a:pPr algn="ctr">
              <a:lnSpc>
                <a:spcPts val="5180"/>
              </a:lnSpc>
            </a:pPr>
            <a:r>
              <a:rPr lang="en-US" sz="3700" dirty="0" err="1">
                <a:solidFill>
                  <a:srgbClr val="3C2E3D"/>
                </a:solidFill>
                <a:latin typeface="More Sugar Thin"/>
                <a:ea typeface="More Sugar Thin"/>
                <a:cs typeface="More Sugar Thin"/>
                <a:sym typeface="More Sugar Thin"/>
              </a:rPr>
              <a:t>Informations</a:t>
            </a:r>
            <a:r>
              <a:rPr lang="en-US" sz="3700" dirty="0">
                <a:solidFill>
                  <a:srgbClr val="3C2E3D"/>
                </a:solidFill>
                <a:latin typeface="More Sugar Thin"/>
                <a:ea typeface="More Sugar Thin"/>
                <a:cs typeface="More Sugar Thin"/>
                <a:sym typeface="More Sugar Thin"/>
              </a:rPr>
              <a:t>-</a:t>
            </a:r>
          </a:p>
          <a:p>
            <a:pPr algn="ctr">
              <a:lnSpc>
                <a:spcPts val="1887"/>
              </a:lnSpc>
            </a:pPr>
            <a:r>
              <a:rPr lang="en-US" sz="3700" dirty="0" err="1">
                <a:solidFill>
                  <a:srgbClr val="3C2E3D"/>
                </a:solidFill>
                <a:latin typeface="More Sugar Thin"/>
                <a:ea typeface="More Sugar Thin"/>
                <a:cs typeface="More Sugar Thin"/>
                <a:sym typeface="More Sugar Thin"/>
              </a:rPr>
              <a:t>veranstaltung</a:t>
            </a:r>
            <a:r>
              <a:rPr lang="en-US" sz="3700" dirty="0">
                <a:solidFill>
                  <a:srgbClr val="3C2E3D"/>
                </a:solidFill>
                <a:latin typeface="More Sugar Thin"/>
                <a:ea typeface="More Sugar Thin"/>
                <a:cs typeface="More Sugar Thin"/>
                <a:sym typeface="More Sugar Thin"/>
              </a:rPr>
              <a:t>/</a:t>
            </a:r>
          </a:p>
          <a:p>
            <a:pPr algn="ctr">
              <a:lnSpc>
                <a:spcPts val="5180"/>
              </a:lnSpc>
            </a:pPr>
            <a:r>
              <a:rPr lang="en-US" sz="3700" dirty="0" err="1">
                <a:solidFill>
                  <a:srgbClr val="3C2E3D"/>
                </a:solidFill>
                <a:latin typeface="More Sugar Thin"/>
                <a:ea typeface="More Sugar Thin"/>
                <a:cs typeface="More Sugar Thin"/>
                <a:sym typeface="More Sugar Thin"/>
              </a:rPr>
              <a:t>Schulanmeldung</a:t>
            </a:r>
            <a:endParaRPr lang="en-US" sz="3700" dirty="0">
              <a:solidFill>
                <a:srgbClr val="3C2E3D"/>
              </a:solidFill>
              <a:latin typeface="More Sugar Thin"/>
              <a:ea typeface="More Sugar Thin"/>
              <a:cs typeface="More Sugar Thin"/>
              <a:sym typeface="More Sugar Thi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185326" y="561269"/>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sp>
        <p:nvSpPr>
          <p:cNvPr id="23" name="Freeform 23"/>
          <p:cNvSpPr/>
          <p:nvPr/>
        </p:nvSpPr>
        <p:spPr>
          <a:xfrm>
            <a:off x="8299190" y="888878"/>
            <a:ext cx="1689620" cy="973835"/>
          </a:xfrm>
          <a:custGeom>
            <a:avLst/>
            <a:gdLst/>
            <a:ahLst/>
            <a:cxnLst/>
            <a:rect l="l" t="t" r="r" b="b"/>
            <a:pathLst>
              <a:path w="1689620" h="973835">
                <a:moveTo>
                  <a:pt x="0" y="0"/>
                </a:moveTo>
                <a:lnTo>
                  <a:pt x="1689620" y="0"/>
                </a:lnTo>
                <a:lnTo>
                  <a:pt x="1689620" y="973836"/>
                </a:lnTo>
                <a:lnTo>
                  <a:pt x="0" y="973836"/>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24" name="TextBox 24"/>
          <p:cNvSpPr txBox="1"/>
          <p:nvPr/>
        </p:nvSpPr>
        <p:spPr>
          <a:xfrm>
            <a:off x="4251966" y="2451018"/>
            <a:ext cx="9429677" cy="1670603"/>
          </a:xfrm>
          <a:prstGeom prst="rect">
            <a:avLst/>
          </a:prstGeom>
        </p:spPr>
        <p:txBody>
          <a:bodyPr lIns="0" tIns="0" rIns="0" bIns="0" rtlCol="0" anchor="t">
            <a:spAutoFit/>
          </a:bodyPr>
          <a:lstStyle/>
          <a:p>
            <a:pPr algn="ctr">
              <a:lnSpc>
                <a:spcPts val="12521"/>
              </a:lnSpc>
            </a:pPr>
            <a:r>
              <a:rPr lang="en-US" sz="12521">
                <a:solidFill>
                  <a:srgbClr val="182C45"/>
                </a:solidFill>
                <a:latin typeface="More Sugar"/>
                <a:ea typeface="More Sugar"/>
                <a:cs typeface="More Sugar"/>
                <a:sym typeface="More Sugar"/>
              </a:rPr>
              <a:t>Bildungshaus</a:t>
            </a:r>
          </a:p>
        </p:txBody>
      </p:sp>
      <p:sp>
        <p:nvSpPr>
          <p:cNvPr id="25" name="Freeform 25"/>
          <p:cNvSpPr/>
          <p:nvPr/>
        </p:nvSpPr>
        <p:spPr>
          <a:xfrm rot="-7967566">
            <a:off x="2287364" y="5419393"/>
            <a:ext cx="988020" cy="974509"/>
          </a:xfrm>
          <a:custGeom>
            <a:avLst/>
            <a:gdLst/>
            <a:ahLst/>
            <a:cxnLst/>
            <a:rect l="l" t="t" r="r" b="b"/>
            <a:pathLst>
              <a:path w="988020" h="974509">
                <a:moveTo>
                  <a:pt x="0" y="0"/>
                </a:moveTo>
                <a:lnTo>
                  <a:pt x="988020" y="0"/>
                </a:lnTo>
                <a:lnTo>
                  <a:pt x="988020" y="974509"/>
                </a:lnTo>
                <a:lnTo>
                  <a:pt x="0" y="974509"/>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26" name="Freeform 26"/>
          <p:cNvSpPr/>
          <p:nvPr/>
        </p:nvSpPr>
        <p:spPr>
          <a:xfrm rot="-9138956">
            <a:off x="15394088" y="6079868"/>
            <a:ext cx="744588" cy="734406"/>
          </a:xfrm>
          <a:custGeom>
            <a:avLst/>
            <a:gdLst/>
            <a:ahLst/>
            <a:cxnLst/>
            <a:rect l="l" t="t" r="r" b="b"/>
            <a:pathLst>
              <a:path w="744588" h="734406">
                <a:moveTo>
                  <a:pt x="0" y="0"/>
                </a:moveTo>
                <a:lnTo>
                  <a:pt x="744589" y="0"/>
                </a:lnTo>
                <a:lnTo>
                  <a:pt x="744589" y="734406"/>
                </a:lnTo>
                <a:lnTo>
                  <a:pt x="0" y="734406"/>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27" name="Freeform 27"/>
          <p:cNvSpPr/>
          <p:nvPr/>
        </p:nvSpPr>
        <p:spPr>
          <a:xfrm rot="7972014">
            <a:off x="3697928" y="1051488"/>
            <a:ext cx="1108076" cy="1092922"/>
          </a:xfrm>
          <a:custGeom>
            <a:avLst/>
            <a:gdLst/>
            <a:ahLst/>
            <a:cxnLst/>
            <a:rect l="l" t="t" r="r" b="b"/>
            <a:pathLst>
              <a:path w="1108076" h="1092922">
                <a:moveTo>
                  <a:pt x="0" y="0"/>
                </a:moveTo>
                <a:lnTo>
                  <a:pt x="1108075" y="0"/>
                </a:lnTo>
                <a:lnTo>
                  <a:pt x="1108075" y="1092922"/>
                </a:lnTo>
                <a:lnTo>
                  <a:pt x="0" y="1092922"/>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28" name="Freeform 28"/>
          <p:cNvSpPr/>
          <p:nvPr/>
        </p:nvSpPr>
        <p:spPr>
          <a:xfrm rot="10085071">
            <a:off x="4655764" y="8714021"/>
            <a:ext cx="1317310" cy="1317310"/>
          </a:xfrm>
          <a:custGeom>
            <a:avLst/>
            <a:gdLst/>
            <a:ahLst/>
            <a:cxnLst/>
            <a:rect l="l" t="t" r="r" b="b"/>
            <a:pathLst>
              <a:path w="1317310" h="1317310">
                <a:moveTo>
                  <a:pt x="0" y="0"/>
                </a:moveTo>
                <a:lnTo>
                  <a:pt x="1317310" y="0"/>
                </a:lnTo>
                <a:lnTo>
                  <a:pt x="1317310" y="1317310"/>
                </a:lnTo>
                <a:lnTo>
                  <a:pt x="0" y="1317310"/>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29" name="Freeform 29"/>
          <p:cNvSpPr/>
          <p:nvPr/>
        </p:nvSpPr>
        <p:spPr>
          <a:xfrm rot="1637702">
            <a:off x="13447605" y="-81175"/>
            <a:ext cx="2363783" cy="2045746"/>
          </a:xfrm>
          <a:custGeom>
            <a:avLst/>
            <a:gdLst/>
            <a:ahLst/>
            <a:cxnLst/>
            <a:rect l="l" t="t" r="r" b="b"/>
            <a:pathLst>
              <a:path w="2363783" h="2045746">
                <a:moveTo>
                  <a:pt x="0" y="0"/>
                </a:moveTo>
                <a:lnTo>
                  <a:pt x="2363782" y="0"/>
                </a:lnTo>
                <a:lnTo>
                  <a:pt x="2363782" y="2045746"/>
                </a:lnTo>
                <a:lnTo>
                  <a:pt x="0" y="2045746"/>
                </a:lnTo>
                <a:lnTo>
                  <a:pt x="0" y="0"/>
                </a:lnTo>
                <a:close/>
              </a:path>
            </a:pathLst>
          </a:custGeom>
          <a:blipFill>
            <a:blip r:embed="rId24">
              <a:extLst>
                <a:ext uri="{96DAC541-7B7A-43D3-8B79-37D633B846F1}">
                  <asvg:svgBlip xmlns="" xmlns:asvg="http://schemas.microsoft.com/office/drawing/2016/SVG/main" r:embed="rId25"/>
                </a:ext>
              </a:extLst>
            </a:blip>
            <a:stretch>
              <a:fillRect/>
            </a:stretch>
          </a:blipFill>
        </p:spPr>
      </p:sp>
      <p:grpSp>
        <p:nvGrpSpPr>
          <p:cNvPr id="30" name="Group 30"/>
          <p:cNvGrpSpPr/>
          <p:nvPr/>
        </p:nvGrpSpPr>
        <p:grpSpPr>
          <a:xfrm>
            <a:off x="3474534" y="4121621"/>
            <a:ext cx="11154962" cy="4470600"/>
            <a:chOff x="0" y="0"/>
            <a:chExt cx="2937932" cy="1177442"/>
          </a:xfrm>
        </p:grpSpPr>
        <p:sp>
          <p:nvSpPr>
            <p:cNvPr id="31" name="Freeform 31"/>
            <p:cNvSpPr/>
            <p:nvPr/>
          </p:nvSpPr>
          <p:spPr>
            <a:xfrm>
              <a:off x="0" y="0"/>
              <a:ext cx="2937932" cy="1177442"/>
            </a:xfrm>
            <a:custGeom>
              <a:avLst/>
              <a:gdLst/>
              <a:ahLst/>
              <a:cxnLst/>
              <a:rect l="l" t="t" r="r" b="b"/>
              <a:pathLst>
                <a:path w="2937932" h="1177442">
                  <a:moveTo>
                    <a:pt x="11799" y="0"/>
                  </a:moveTo>
                  <a:lnTo>
                    <a:pt x="2926134" y="0"/>
                  </a:lnTo>
                  <a:cubicBezTo>
                    <a:pt x="2932650" y="0"/>
                    <a:pt x="2937932" y="5282"/>
                    <a:pt x="2937932" y="11799"/>
                  </a:cubicBezTo>
                  <a:lnTo>
                    <a:pt x="2937932" y="1165643"/>
                  </a:lnTo>
                  <a:cubicBezTo>
                    <a:pt x="2937932" y="1168773"/>
                    <a:pt x="2936689" y="1171774"/>
                    <a:pt x="2934477" y="1173986"/>
                  </a:cubicBezTo>
                  <a:cubicBezTo>
                    <a:pt x="2932264" y="1176199"/>
                    <a:pt x="2929263" y="1177442"/>
                    <a:pt x="2926134" y="1177442"/>
                  </a:cubicBezTo>
                  <a:lnTo>
                    <a:pt x="11799" y="1177442"/>
                  </a:lnTo>
                  <a:cubicBezTo>
                    <a:pt x="5282" y="1177442"/>
                    <a:pt x="0" y="1172160"/>
                    <a:pt x="0" y="1165643"/>
                  </a:cubicBezTo>
                  <a:lnTo>
                    <a:pt x="0" y="11799"/>
                  </a:lnTo>
                  <a:cubicBezTo>
                    <a:pt x="0" y="5282"/>
                    <a:pt x="5282" y="0"/>
                    <a:pt x="11799" y="0"/>
                  </a:cubicBezTo>
                  <a:close/>
                </a:path>
              </a:pathLst>
            </a:custGeom>
            <a:solidFill>
              <a:srgbClr val="E2C9E9"/>
            </a:solidFill>
          </p:spPr>
        </p:sp>
        <p:sp>
          <p:nvSpPr>
            <p:cNvPr id="32" name="TextBox 32"/>
            <p:cNvSpPr txBox="1"/>
            <p:nvPr/>
          </p:nvSpPr>
          <p:spPr>
            <a:xfrm>
              <a:off x="0" y="-76200"/>
              <a:ext cx="2937932" cy="1253642"/>
            </a:xfrm>
            <a:prstGeom prst="rect">
              <a:avLst/>
            </a:prstGeom>
          </p:spPr>
          <p:txBody>
            <a:bodyPr lIns="50800" tIns="50800" rIns="50800" bIns="50800" rtlCol="0" anchor="t"/>
            <a:lstStyle/>
            <a:p>
              <a:pPr algn="ctr">
                <a:lnSpc>
                  <a:spcPts val="5039"/>
                </a:lnSpc>
              </a:pPr>
              <a:endParaRPr dirty="0"/>
            </a:p>
            <a:p>
              <a:pPr algn="ctr">
                <a:lnSpc>
                  <a:spcPts val="5039"/>
                </a:lnSpc>
              </a:pPr>
              <a:r>
                <a:rPr lang="en-US" sz="3599" dirty="0" err="1">
                  <a:solidFill>
                    <a:srgbClr val="000000"/>
                  </a:solidFill>
                  <a:latin typeface="More Sugar"/>
                  <a:ea typeface="More Sugar"/>
                  <a:cs typeface="More Sugar"/>
                  <a:sym typeface="More Sugar"/>
                </a:rPr>
                <a:t>Seit</a:t>
              </a:r>
              <a:r>
                <a:rPr lang="en-US" sz="3599" dirty="0">
                  <a:solidFill>
                    <a:srgbClr val="000000"/>
                  </a:solidFill>
                  <a:latin typeface="More Sugar"/>
                  <a:ea typeface="More Sugar"/>
                  <a:cs typeface="More Sugar"/>
                  <a:sym typeface="More Sugar"/>
                </a:rPr>
                <a:t> </a:t>
              </a:r>
              <a:r>
                <a:rPr lang="en-US" sz="3599" dirty="0" err="1">
                  <a:solidFill>
                    <a:srgbClr val="000000"/>
                  </a:solidFill>
                  <a:latin typeface="More Sugar"/>
                  <a:ea typeface="More Sugar"/>
                  <a:cs typeface="More Sugar"/>
                  <a:sym typeface="More Sugar"/>
                </a:rPr>
                <a:t>dem</a:t>
              </a:r>
              <a:r>
                <a:rPr lang="en-US" sz="3599" dirty="0">
                  <a:solidFill>
                    <a:srgbClr val="000000"/>
                  </a:solidFill>
                  <a:latin typeface="More Sugar"/>
                  <a:ea typeface="More Sugar"/>
                  <a:cs typeface="More Sugar"/>
                  <a:sym typeface="More Sugar"/>
                </a:rPr>
                <a:t> </a:t>
              </a:r>
              <a:r>
                <a:rPr lang="en-US" sz="3599" dirty="0" err="1">
                  <a:solidFill>
                    <a:srgbClr val="000000"/>
                  </a:solidFill>
                  <a:latin typeface="More Sugar"/>
                  <a:ea typeface="More Sugar"/>
                  <a:cs typeface="More Sugar"/>
                  <a:sym typeface="More Sugar"/>
                </a:rPr>
                <a:t>Schuljahr</a:t>
              </a:r>
              <a:r>
                <a:rPr lang="en-US" sz="3599" dirty="0">
                  <a:solidFill>
                    <a:srgbClr val="000000"/>
                  </a:solidFill>
                  <a:latin typeface="More Sugar"/>
                  <a:ea typeface="More Sugar"/>
                  <a:cs typeface="More Sugar"/>
                  <a:sym typeface="More Sugar"/>
                </a:rPr>
                <a:t> </a:t>
              </a:r>
              <a:r>
                <a:rPr lang="en-US" sz="3599" dirty="0" smtClean="0">
                  <a:solidFill>
                    <a:srgbClr val="000000"/>
                  </a:solidFill>
                  <a:latin typeface="More Sugar"/>
                  <a:ea typeface="More Sugar"/>
                  <a:cs typeface="More Sugar"/>
                  <a:sym typeface="More Sugar"/>
                </a:rPr>
                <a:t>2025 </a:t>
              </a:r>
              <a:r>
                <a:rPr lang="en-US" sz="3599" dirty="0" err="1">
                  <a:solidFill>
                    <a:srgbClr val="000000"/>
                  </a:solidFill>
                  <a:latin typeface="More Sugar"/>
                  <a:ea typeface="More Sugar"/>
                  <a:cs typeface="More Sugar"/>
                  <a:sym typeface="More Sugar"/>
                </a:rPr>
                <a:t>gibt</a:t>
              </a:r>
              <a:r>
                <a:rPr lang="en-US" sz="3599" dirty="0">
                  <a:solidFill>
                    <a:srgbClr val="000000"/>
                  </a:solidFill>
                  <a:latin typeface="More Sugar"/>
                  <a:ea typeface="More Sugar"/>
                  <a:cs typeface="More Sugar"/>
                  <a:sym typeface="More Sugar"/>
                </a:rPr>
                <a:t> </a:t>
              </a:r>
              <a:r>
                <a:rPr lang="en-US" sz="3599" dirty="0" err="1">
                  <a:solidFill>
                    <a:srgbClr val="000000"/>
                  </a:solidFill>
                  <a:latin typeface="More Sugar"/>
                  <a:ea typeface="More Sugar"/>
                  <a:cs typeface="More Sugar"/>
                  <a:sym typeface="More Sugar"/>
                </a:rPr>
                <a:t>es</a:t>
              </a:r>
              <a:r>
                <a:rPr lang="en-US" sz="3599" dirty="0">
                  <a:solidFill>
                    <a:srgbClr val="000000"/>
                  </a:solidFill>
                  <a:latin typeface="More Sugar"/>
                  <a:ea typeface="More Sugar"/>
                  <a:cs typeface="More Sugar"/>
                  <a:sym typeface="More Sugar"/>
                </a:rPr>
                <a:t> </a:t>
              </a:r>
              <a:r>
                <a:rPr lang="en-US" sz="3599" dirty="0" err="1">
                  <a:solidFill>
                    <a:srgbClr val="000000"/>
                  </a:solidFill>
                  <a:latin typeface="More Sugar"/>
                  <a:ea typeface="More Sugar"/>
                  <a:cs typeface="More Sugar"/>
                  <a:sym typeface="More Sugar"/>
                </a:rPr>
                <a:t>einen</a:t>
              </a:r>
              <a:r>
                <a:rPr lang="en-US" sz="3599" dirty="0">
                  <a:solidFill>
                    <a:srgbClr val="000000"/>
                  </a:solidFill>
                  <a:latin typeface="More Sugar"/>
                  <a:ea typeface="More Sugar"/>
                  <a:cs typeface="More Sugar"/>
                  <a:sym typeface="More Sugar"/>
                </a:rPr>
                <a:t> </a:t>
              </a:r>
              <a:r>
                <a:rPr lang="en-US" sz="3599" dirty="0" err="1">
                  <a:solidFill>
                    <a:srgbClr val="000000"/>
                  </a:solidFill>
                  <a:latin typeface="More Sugar"/>
                  <a:ea typeface="More Sugar"/>
                  <a:cs typeface="More Sugar"/>
                  <a:sym typeface="More Sugar"/>
                </a:rPr>
                <a:t>Rahmenplan</a:t>
              </a:r>
              <a:r>
                <a:rPr lang="en-US" sz="3599" dirty="0">
                  <a:solidFill>
                    <a:srgbClr val="000000"/>
                  </a:solidFill>
                  <a:latin typeface="More Sugar"/>
                  <a:ea typeface="More Sugar"/>
                  <a:cs typeface="More Sugar"/>
                  <a:sym typeface="More Sugar"/>
                </a:rPr>
                <a:t> und </a:t>
              </a:r>
              <a:r>
                <a:rPr lang="en-US" sz="3599" dirty="0" err="1">
                  <a:solidFill>
                    <a:srgbClr val="000000"/>
                  </a:solidFill>
                  <a:latin typeface="More Sugar"/>
                  <a:ea typeface="More Sugar"/>
                  <a:cs typeface="More Sugar"/>
                  <a:sym typeface="More Sugar"/>
                </a:rPr>
                <a:t>Richtlinien</a:t>
              </a:r>
              <a:r>
                <a:rPr lang="en-US" sz="3599" dirty="0">
                  <a:solidFill>
                    <a:srgbClr val="000000"/>
                  </a:solidFill>
                  <a:latin typeface="More Sugar"/>
                  <a:ea typeface="More Sugar"/>
                  <a:cs typeface="More Sugar"/>
                  <a:sym typeface="More Sugar"/>
                </a:rPr>
                <a:t> </a:t>
              </a:r>
              <a:r>
                <a:rPr lang="en-US" sz="3599" dirty="0" err="1">
                  <a:solidFill>
                    <a:srgbClr val="000000"/>
                  </a:solidFill>
                  <a:latin typeface="More Sugar"/>
                  <a:ea typeface="More Sugar"/>
                  <a:cs typeface="More Sugar"/>
                  <a:sym typeface="More Sugar"/>
                </a:rPr>
                <a:t>sowie</a:t>
              </a:r>
              <a:r>
                <a:rPr lang="en-US" sz="3599" dirty="0">
                  <a:solidFill>
                    <a:srgbClr val="000000"/>
                  </a:solidFill>
                  <a:latin typeface="More Sugar"/>
                  <a:ea typeface="More Sugar"/>
                  <a:cs typeface="More Sugar"/>
                  <a:sym typeface="More Sugar"/>
                </a:rPr>
                <a:t> </a:t>
              </a:r>
              <a:r>
                <a:rPr lang="en-US" sz="3599" dirty="0" err="1">
                  <a:solidFill>
                    <a:srgbClr val="000000"/>
                  </a:solidFill>
                  <a:latin typeface="More Sugar"/>
                  <a:ea typeface="More Sugar"/>
                  <a:cs typeface="More Sugar"/>
                  <a:sym typeface="More Sugar"/>
                </a:rPr>
                <a:t>ein</a:t>
              </a:r>
              <a:r>
                <a:rPr lang="en-US" sz="3599" dirty="0">
                  <a:solidFill>
                    <a:srgbClr val="000000"/>
                  </a:solidFill>
                  <a:latin typeface="More Sugar"/>
                  <a:ea typeface="More Sugar"/>
                  <a:cs typeface="More Sugar"/>
                  <a:sym typeface="More Sugar"/>
                </a:rPr>
                <a:t> Monitoring, um die </a:t>
              </a:r>
              <a:r>
                <a:rPr lang="en-US" sz="3599" dirty="0" err="1">
                  <a:solidFill>
                    <a:srgbClr val="000000"/>
                  </a:solidFill>
                  <a:latin typeface="More Sugar"/>
                  <a:ea typeface="More Sugar"/>
                  <a:cs typeface="More Sugar"/>
                  <a:sym typeface="More Sugar"/>
                </a:rPr>
                <a:t>Bildungshausarbeit</a:t>
              </a:r>
              <a:r>
                <a:rPr lang="en-US" sz="3599" dirty="0">
                  <a:solidFill>
                    <a:srgbClr val="000000"/>
                  </a:solidFill>
                  <a:latin typeface="More Sugar"/>
                  <a:ea typeface="More Sugar"/>
                  <a:cs typeface="More Sugar"/>
                  <a:sym typeface="More Sugar"/>
                </a:rPr>
                <a:t> </a:t>
              </a:r>
              <a:r>
                <a:rPr lang="en-US" sz="3599" dirty="0" err="1">
                  <a:solidFill>
                    <a:srgbClr val="000000"/>
                  </a:solidFill>
                  <a:latin typeface="More Sugar"/>
                  <a:ea typeface="More Sugar"/>
                  <a:cs typeface="More Sugar"/>
                  <a:sym typeface="More Sugar"/>
                </a:rPr>
                <a:t>zu</a:t>
              </a:r>
              <a:r>
                <a:rPr lang="en-US" sz="3599" dirty="0">
                  <a:solidFill>
                    <a:srgbClr val="000000"/>
                  </a:solidFill>
                  <a:latin typeface="More Sugar"/>
                  <a:ea typeface="More Sugar"/>
                  <a:cs typeface="More Sugar"/>
                  <a:sym typeface="More Sugar"/>
                </a:rPr>
                <a:t> </a:t>
              </a:r>
              <a:r>
                <a:rPr lang="en-US" sz="3599" dirty="0" err="1">
                  <a:solidFill>
                    <a:srgbClr val="000000"/>
                  </a:solidFill>
                  <a:latin typeface="More Sugar"/>
                  <a:ea typeface="More Sugar"/>
                  <a:cs typeface="More Sugar"/>
                  <a:sym typeface="More Sugar"/>
                </a:rPr>
                <a:t>begleiten</a:t>
              </a:r>
              <a:r>
                <a:rPr lang="en-US" sz="3599" dirty="0">
                  <a:solidFill>
                    <a:srgbClr val="000000"/>
                  </a:solidFill>
                  <a:latin typeface="More Sugar"/>
                  <a:ea typeface="More Sugar"/>
                  <a:cs typeface="More Sugar"/>
                  <a:sym typeface="More Sugar"/>
                </a:rPr>
                <a:t> und </a:t>
              </a:r>
              <a:r>
                <a:rPr lang="en-US" sz="3599" dirty="0" err="1">
                  <a:solidFill>
                    <a:srgbClr val="000000"/>
                  </a:solidFill>
                  <a:latin typeface="More Sugar"/>
                  <a:ea typeface="More Sugar"/>
                  <a:cs typeface="More Sugar"/>
                  <a:sym typeface="More Sugar"/>
                </a:rPr>
                <a:t>weiterzuentwickeln</a:t>
              </a:r>
              <a:r>
                <a:rPr lang="en-US" sz="3599" dirty="0">
                  <a:solidFill>
                    <a:srgbClr val="000000"/>
                  </a:solidFill>
                  <a:latin typeface="More Sugar"/>
                  <a:ea typeface="More Sugar"/>
                  <a:cs typeface="More Sugar"/>
                  <a:sym typeface="More Sugar"/>
                </a:rPr>
                <a:t>.</a:t>
              </a:r>
            </a:p>
            <a:p>
              <a:pPr algn="l">
                <a:lnSpc>
                  <a:spcPts val="5039"/>
                </a:lnSpc>
              </a:pPr>
              <a:endParaRPr lang="en-US" sz="3599" dirty="0">
                <a:solidFill>
                  <a:srgbClr val="000000"/>
                </a:solidFill>
                <a:latin typeface="More Sugar"/>
                <a:ea typeface="More Sugar"/>
                <a:cs typeface="More Sugar"/>
                <a:sym typeface="More Sugar"/>
              </a:endParaRPr>
            </a:p>
          </p:txBody>
        </p:sp>
      </p:grpSp>
      <p:sp>
        <p:nvSpPr>
          <p:cNvPr id="33" name="Freeform 33"/>
          <p:cNvSpPr/>
          <p:nvPr/>
        </p:nvSpPr>
        <p:spPr>
          <a:xfrm rot="-10073941">
            <a:off x="13963204" y="3629627"/>
            <a:ext cx="1192835" cy="1176523"/>
          </a:xfrm>
          <a:custGeom>
            <a:avLst/>
            <a:gdLst/>
            <a:ahLst/>
            <a:cxnLst/>
            <a:rect l="l" t="t" r="r" b="b"/>
            <a:pathLst>
              <a:path w="1192835" h="1176523">
                <a:moveTo>
                  <a:pt x="0" y="0"/>
                </a:moveTo>
                <a:lnTo>
                  <a:pt x="1192835" y="0"/>
                </a:lnTo>
                <a:lnTo>
                  <a:pt x="1192835" y="1176523"/>
                </a:lnTo>
                <a:lnTo>
                  <a:pt x="0" y="1176523"/>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2030136" y="888878"/>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sp>
        <p:nvSpPr>
          <p:cNvPr id="23" name="Freeform 23"/>
          <p:cNvSpPr/>
          <p:nvPr/>
        </p:nvSpPr>
        <p:spPr>
          <a:xfrm rot="-7967566">
            <a:off x="2789524" y="4923198"/>
            <a:ext cx="587882" cy="579842"/>
          </a:xfrm>
          <a:custGeom>
            <a:avLst/>
            <a:gdLst/>
            <a:ahLst/>
            <a:cxnLst/>
            <a:rect l="l" t="t" r="r" b="b"/>
            <a:pathLst>
              <a:path w="587882" h="579842">
                <a:moveTo>
                  <a:pt x="0" y="0"/>
                </a:moveTo>
                <a:lnTo>
                  <a:pt x="587882" y="0"/>
                </a:lnTo>
                <a:lnTo>
                  <a:pt x="587882" y="579843"/>
                </a:lnTo>
                <a:lnTo>
                  <a:pt x="0" y="579843"/>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24" name="Freeform 24"/>
          <p:cNvSpPr/>
          <p:nvPr/>
        </p:nvSpPr>
        <p:spPr>
          <a:xfrm rot="-9138956">
            <a:off x="15394088" y="6079868"/>
            <a:ext cx="744588" cy="734406"/>
          </a:xfrm>
          <a:custGeom>
            <a:avLst/>
            <a:gdLst/>
            <a:ahLst/>
            <a:cxnLst/>
            <a:rect l="l" t="t" r="r" b="b"/>
            <a:pathLst>
              <a:path w="744588" h="734406">
                <a:moveTo>
                  <a:pt x="0" y="0"/>
                </a:moveTo>
                <a:lnTo>
                  <a:pt x="744589" y="0"/>
                </a:lnTo>
                <a:lnTo>
                  <a:pt x="744589" y="734406"/>
                </a:lnTo>
                <a:lnTo>
                  <a:pt x="0" y="734406"/>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25" name="Freeform 25"/>
          <p:cNvSpPr/>
          <p:nvPr/>
        </p:nvSpPr>
        <p:spPr>
          <a:xfrm rot="7972014">
            <a:off x="3697928" y="1051488"/>
            <a:ext cx="1108076" cy="1092922"/>
          </a:xfrm>
          <a:custGeom>
            <a:avLst/>
            <a:gdLst/>
            <a:ahLst/>
            <a:cxnLst/>
            <a:rect l="l" t="t" r="r" b="b"/>
            <a:pathLst>
              <a:path w="1108076" h="1092922">
                <a:moveTo>
                  <a:pt x="0" y="0"/>
                </a:moveTo>
                <a:lnTo>
                  <a:pt x="1108075" y="0"/>
                </a:lnTo>
                <a:lnTo>
                  <a:pt x="1108075" y="1092922"/>
                </a:lnTo>
                <a:lnTo>
                  <a:pt x="0" y="1092922"/>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26" name="Freeform 26"/>
          <p:cNvSpPr/>
          <p:nvPr/>
        </p:nvSpPr>
        <p:spPr>
          <a:xfrm rot="1637702">
            <a:off x="13447605" y="-81175"/>
            <a:ext cx="2363783" cy="2045746"/>
          </a:xfrm>
          <a:custGeom>
            <a:avLst/>
            <a:gdLst/>
            <a:ahLst/>
            <a:cxnLst/>
            <a:rect l="l" t="t" r="r" b="b"/>
            <a:pathLst>
              <a:path w="2363783" h="2045746">
                <a:moveTo>
                  <a:pt x="0" y="0"/>
                </a:moveTo>
                <a:lnTo>
                  <a:pt x="2363782" y="0"/>
                </a:lnTo>
                <a:lnTo>
                  <a:pt x="2363782" y="2045746"/>
                </a:lnTo>
                <a:lnTo>
                  <a:pt x="0" y="2045746"/>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grpSp>
        <p:nvGrpSpPr>
          <p:cNvPr id="27" name="Group 27"/>
          <p:cNvGrpSpPr/>
          <p:nvPr/>
        </p:nvGrpSpPr>
        <p:grpSpPr>
          <a:xfrm>
            <a:off x="3474534" y="2269820"/>
            <a:ext cx="11085087" cy="6916342"/>
            <a:chOff x="0" y="0"/>
            <a:chExt cx="2919529" cy="1821588"/>
          </a:xfrm>
        </p:grpSpPr>
        <p:sp>
          <p:nvSpPr>
            <p:cNvPr id="28" name="Freeform 28"/>
            <p:cNvSpPr/>
            <p:nvPr/>
          </p:nvSpPr>
          <p:spPr>
            <a:xfrm>
              <a:off x="0" y="0"/>
              <a:ext cx="2919529" cy="1821588"/>
            </a:xfrm>
            <a:custGeom>
              <a:avLst/>
              <a:gdLst/>
              <a:ahLst/>
              <a:cxnLst/>
              <a:rect l="l" t="t" r="r" b="b"/>
              <a:pathLst>
                <a:path w="2919529" h="1821588">
                  <a:moveTo>
                    <a:pt x="11873" y="0"/>
                  </a:moveTo>
                  <a:lnTo>
                    <a:pt x="2907656" y="0"/>
                  </a:lnTo>
                  <a:cubicBezTo>
                    <a:pt x="2914213" y="0"/>
                    <a:pt x="2919529" y="5316"/>
                    <a:pt x="2919529" y="11873"/>
                  </a:cubicBezTo>
                  <a:lnTo>
                    <a:pt x="2919529" y="1809715"/>
                  </a:lnTo>
                  <a:cubicBezTo>
                    <a:pt x="2919529" y="1812864"/>
                    <a:pt x="2918278" y="1815884"/>
                    <a:pt x="2916052" y="1818111"/>
                  </a:cubicBezTo>
                  <a:cubicBezTo>
                    <a:pt x="2913825" y="1820337"/>
                    <a:pt x="2910805" y="1821588"/>
                    <a:pt x="2907656" y="1821588"/>
                  </a:cubicBezTo>
                  <a:lnTo>
                    <a:pt x="11873" y="1821588"/>
                  </a:lnTo>
                  <a:cubicBezTo>
                    <a:pt x="5316" y="1821588"/>
                    <a:pt x="0" y="1816272"/>
                    <a:pt x="0" y="1809715"/>
                  </a:cubicBezTo>
                  <a:lnTo>
                    <a:pt x="0" y="11873"/>
                  </a:lnTo>
                  <a:cubicBezTo>
                    <a:pt x="0" y="5316"/>
                    <a:pt x="5316" y="0"/>
                    <a:pt x="11873" y="0"/>
                  </a:cubicBezTo>
                  <a:close/>
                </a:path>
              </a:pathLst>
            </a:custGeom>
            <a:solidFill>
              <a:srgbClr val="A1D4EF"/>
            </a:solidFill>
          </p:spPr>
        </p:sp>
        <p:sp>
          <p:nvSpPr>
            <p:cNvPr id="29" name="TextBox 29"/>
            <p:cNvSpPr txBox="1"/>
            <p:nvPr/>
          </p:nvSpPr>
          <p:spPr>
            <a:xfrm>
              <a:off x="0" y="-95250"/>
              <a:ext cx="2919529" cy="1916838"/>
            </a:xfrm>
            <a:prstGeom prst="rect">
              <a:avLst/>
            </a:prstGeom>
          </p:spPr>
          <p:txBody>
            <a:bodyPr lIns="50800" tIns="50800" rIns="50800" bIns="50800" rtlCol="0" anchor="t"/>
            <a:lstStyle/>
            <a:p>
              <a:pPr algn="ctr">
                <a:lnSpc>
                  <a:spcPts val="6019"/>
                </a:lnSpc>
              </a:pPr>
              <a:endParaRPr/>
            </a:p>
            <a:p>
              <a:pPr algn="ctr">
                <a:lnSpc>
                  <a:spcPts val="5599"/>
                </a:lnSpc>
              </a:pPr>
              <a:endParaRPr/>
            </a:p>
            <a:p>
              <a:pPr algn="l">
                <a:lnSpc>
                  <a:spcPts val="4059"/>
                </a:lnSpc>
              </a:pPr>
              <a:r>
                <a:rPr lang="en-US" sz="2899">
                  <a:solidFill>
                    <a:srgbClr val="000000"/>
                  </a:solidFill>
                  <a:latin typeface="Open Sauce"/>
                  <a:ea typeface="Open Sauce"/>
                  <a:cs typeface="Open Sauce"/>
                  <a:sym typeface="Open Sauce"/>
                </a:rPr>
                <a:t>Intensivierung der Partnerschaft/Zusammenarbeit zwischen Lehrer/Erzieher/Elternhaus</a:t>
              </a:r>
            </a:p>
            <a:p>
              <a:pPr algn="l">
                <a:lnSpc>
                  <a:spcPts val="4059"/>
                </a:lnSpc>
              </a:pPr>
              <a:endParaRPr lang="en-US" sz="2899">
                <a:solidFill>
                  <a:srgbClr val="000000"/>
                </a:solidFill>
                <a:latin typeface="Open Sauce"/>
                <a:ea typeface="Open Sauce"/>
                <a:cs typeface="Open Sauce"/>
                <a:sym typeface="Open Sauce"/>
              </a:endParaRPr>
            </a:p>
            <a:p>
              <a:pPr algn="l">
                <a:lnSpc>
                  <a:spcPts val="4059"/>
                </a:lnSpc>
              </a:pPr>
              <a:r>
                <a:rPr lang="en-US" sz="2899">
                  <a:solidFill>
                    <a:srgbClr val="000000"/>
                  </a:solidFill>
                  <a:latin typeface="Open Sauce"/>
                  <a:ea typeface="Open Sauce"/>
                  <a:cs typeface="Open Sauce"/>
                  <a:sym typeface="Open Sauce"/>
                </a:rPr>
                <a:t>Verzahnung der Bildungsangebote Kita/Schule</a:t>
              </a:r>
            </a:p>
            <a:p>
              <a:pPr algn="l">
                <a:lnSpc>
                  <a:spcPts val="4059"/>
                </a:lnSpc>
              </a:pPr>
              <a:endParaRPr lang="en-US" sz="2899">
                <a:solidFill>
                  <a:srgbClr val="000000"/>
                </a:solidFill>
                <a:latin typeface="Open Sauce"/>
                <a:ea typeface="Open Sauce"/>
                <a:cs typeface="Open Sauce"/>
                <a:sym typeface="Open Sauce"/>
              </a:endParaRPr>
            </a:p>
            <a:p>
              <a:pPr algn="l">
                <a:lnSpc>
                  <a:spcPts val="4059"/>
                </a:lnSpc>
              </a:pPr>
              <a:r>
                <a:rPr lang="en-US" sz="2899">
                  <a:solidFill>
                    <a:srgbClr val="000000"/>
                  </a:solidFill>
                  <a:latin typeface="Open Sauce"/>
                  <a:ea typeface="Open Sauce"/>
                  <a:cs typeface="Open Sauce"/>
                  <a:sym typeface="Open Sauce"/>
                </a:rPr>
                <a:t>Gemeinsames Lernen in altersheterogenen Gruppen - voneinander-miteinander</a:t>
              </a:r>
            </a:p>
            <a:p>
              <a:pPr algn="l">
                <a:lnSpc>
                  <a:spcPts val="4059"/>
                </a:lnSpc>
              </a:pPr>
              <a:endParaRPr lang="en-US" sz="2899">
                <a:solidFill>
                  <a:srgbClr val="000000"/>
                </a:solidFill>
                <a:latin typeface="Open Sauce"/>
                <a:ea typeface="Open Sauce"/>
                <a:cs typeface="Open Sauce"/>
                <a:sym typeface="Open Sauce"/>
              </a:endParaRPr>
            </a:p>
            <a:p>
              <a:pPr algn="l">
                <a:lnSpc>
                  <a:spcPts val="4059"/>
                </a:lnSpc>
              </a:pPr>
              <a:r>
                <a:rPr lang="en-US" sz="2899">
                  <a:solidFill>
                    <a:srgbClr val="000000"/>
                  </a:solidFill>
                  <a:latin typeface="Open Sauce"/>
                  <a:ea typeface="Open Sauce"/>
                  <a:cs typeface="Open Sauce"/>
                  <a:sym typeface="Open Sauce"/>
                </a:rPr>
                <a:t>Kind mehr im Mittelpunkt beider Institutionen</a:t>
              </a:r>
            </a:p>
            <a:p>
              <a:pPr algn="l">
                <a:lnSpc>
                  <a:spcPts val="5039"/>
                </a:lnSpc>
              </a:pPr>
              <a:endParaRPr lang="en-US" sz="2899">
                <a:solidFill>
                  <a:srgbClr val="000000"/>
                </a:solidFill>
                <a:latin typeface="Open Sauce"/>
                <a:ea typeface="Open Sauce"/>
                <a:cs typeface="Open Sauce"/>
                <a:sym typeface="Open Sauce"/>
              </a:endParaRPr>
            </a:p>
          </p:txBody>
        </p:sp>
      </p:grpSp>
      <p:sp>
        <p:nvSpPr>
          <p:cNvPr id="30" name="Freeform 30"/>
          <p:cNvSpPr/>
          <p:nvPr/>
        </p:nvSpPr>
        <p:spPr>
          <a:xfrm rot="10085071">
            <a:off x="10110610" y="8527508"/>
            <a:ext cx="1317310" cy="1317310"/>
          </a:xfrm>
          <a:custGeom>
            <a:avLst/>
            <a:gdLst/>
            <a:ahLst/>
            <a:cxnLst/>
            <a:rect l="l" t="t" r="r" b="b"/>
            <a:pathLst>
              <a:path w="1317310" h="1317310">
                <a:moveTo>
                  <a:pt x="0" y="0"/>
                </a:moveTo>
                <a:lnTo>
                  <a:pt x="1317309" y="0"/>
                </a:lnTo>
                <a:lnTo>
                  <a:pt x="1317309" y="1317310"/>
                </a:lnTo>
                <a:lnTo>
                  <a:pt x="0" y="1317310"/>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31" name="Freeform 31"/>
          <p:cNvSpPr/>
          <p:nvPr/>
        </p:nvSpPr>
        <p:spPr>
          <a:xfrm rot="-10073941">
            <a:off x="13963204" y="3629627"/>
            <a:ext cx="1192835" cy="1176523"/>
          </a:xfrm>
          <a:custGeom>
            <a:avLst/>
            <a:gdLst/>
            <a:ahLst/>
            <a:cxnLst/>
            <a:rect l="l" t="t" r="r" b="b"/>
            <a:pathLst>
              <a:path w="1192835" h="1176523">
                <a:moveTo>
                  <a:pt x="0" y="0"/>
                </a:moveTo>
                <a:lnTo>
                  <a:pt x="1192835" y="0"/>
                </a:lnTo>
                <a:lnTo>
                  <a:pt x="1192835" y="1176523"/>
                </a:lnTo>
                <a:lnTo>
                  <a:pt x="0" y="1176523"/>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32" name="Freeform 32"/>
          <p:cNvSpPr/>
          <p:nvPr/>
        </p:nvSpPr>
        <p:spPr>
          <a:xfrm rot="-7967566">
            <a:off x="2811821" y="3690457"/>
            <a:ext cx="587882" cy="579842"/>
          </a:xfrm>
          <a:custGeom>
            <a:avLst/>
            <a:gdLst/>
            <a:ahLst/>
            <a:cxnLst/>
            <a:rect l="l" t="t" r="r" b="b"/>
            <a:pathLst>
              <a:path w="587882" h="579842">
                <a:moveTo>
                  <a:pt x="0" y="0"/>
                </a:moveTo>
                <a:lnTo>
                  <a:pt x="587882" y="0"/>
                </a:lnTo>
                <a:lnTo>
                  <a:pt x="587882" y="579843"/>
                </a:lnTo>
                <a:lnTo>
                  <a:pt x="0" y="579843"/>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33" name="Freeform 33"/>
          <p:cNvSpPr/>
          <p:nvPr/>
        </p:nvSpPr>
        <p:spPr>
          <a:xfrm rot="-7967566">
            <a:off x="2739727" y="6063638"/>
            <a:ext cx="587882" cy="579842"/>
          </a:xfrm>
          <a:custGeom>
            <a:avLst/>
            <a:gdLst/>
            <a:ahLst/>
            <a:cxnLst/>
            <a:rect l="l" t="t" r="r" b="b"/>
            <a:pathLst>
              <a:path w="587882" h="579842">
                <a:moveTo>
                  <a:pt x="0" y="0"/>
                </a:moveTo>
                <a:lnTo>
                  <a:pt x="587882" y="0"/>
                </a:lnTo>
                <a:lnTo>
                  <a:pt x="587882" y="579843"/>
                </a:lnTo>
                <a:lnTo>
                  <a:pt x="0" y="579843"/>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34" name="Freeform 34"/>
          <p:cNvSpPr/>
          <p:nvPr/>
        </p:nvSpPr>
        <p:spPr>
          <a:xfrm rot="-7967566">
            <a:off x="2753943" y="7543396"/>
            <a:ext cx="587882" cy="579842"/>
          </a:xfrm>
          <a:custGeom>
            <a:avLst/>
            <a:gdLst/>
            <a:ahLst/>
            <a:cxnLst/>
            <a:rect l="l" t="t" r="r" b="b"/>
            <a:pathLst>
              <a:path w="587882" h="579842">
                <a:moveTo>
                  <a:pt x="0" y="0"/>
                </a:moveTo>
                <a:lnTo>
                  <a:pt x="587882" y="0"/>
                </a:lnTo>
                <a:lnTo>
                  <a:pt x="587882" y="579843"/>
                </a:lnTo>
                <a:lnTo>
                  <a:pt x="0" y="579843"/>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grpSp>
        <p:nvGrpSpPr>
          <p:cNvPr id="35" name="Group 35"/>
          <p:cNvGrpSpPr/>
          <p:nvPr/>
        </p:nvGrpSpPr>
        <p:grpSpPr>
          <a:xfrm>
            <a:off x="5371697" y="1550030"/>
            <a:ext cx="7544606" cy="1651499"/>
            <a:chOff x="0" y="0"/>
            <a:chExt cx="1987057" cy="434963"/>
          </a:xfrm>
        </p:grpSpPr>
        <p:sp>
          <p:nvSpPr>
            <p:cNvPr id="36" name="Freeform 36"/>
            <p:cNvSpPr/>
            <p:nvPr/>
          </p:nvSpPr>
          <p:spPr>
            <a:xfrm>
              <a:off x="0" y="0"/>
              <a:ext cx="1987057" cy="434963"/>
            </a:xfrm>
            <a:custGeom>
              <a:avLst/>
              <a:gdLst/>
              <a:ahLst/>
              <a:cxnLst/>
              <a:rect l="l" t="t" r="r" b="b"/>
              <a:pathLst>
                <a:path w="1987057" h="434963">
                  <a:moveTo>
                    <a:pt x="17445" y="0"/>
                  </a:moveTo>
                  <a:lnTo>
                    <a:pt x="1969612" y="0"/>
                  </a:lnTo>
                  <a:cubicBezTo>
                    <a:pt x="1979246" y="0"/>
                    <a:pt x="1987057" y="7810"/>
                    <a:pt x="1987057" y="17445"/>
                  </a:cubicBezTo>
                  <a:lnTo>
                    <a:pt x="1987057" y="417518"/>
                  </a:lnTo>
                  <a:cubicBezTo>
                    <a:pt x="1987057" y="427152"/>
                    <a:pt x="1979246" y="434963"/>
                    <a:pt x="1969612" y="434963"/>
                  </a:cubicBezTo>
                  <a:lnTo>
                    <a:pt x="17445" y="434963"/>
                  </a:lnTo>
                  <a:cubicBezTo>
                    <a:pt x="7810" y="434963"/>
                    <a:pt x="0" y="427152"/>
                    <a:pt x="0" y="417518"/>
                  </a:cubicBezTo>
                  <a:lnTo>
                    <a:pt x="0" y="17445"/>
                  </a:lnTo>
                  <a:cubicBezTo>
                    <a:pt x="0" y="7810"/>
                    <a:pt x="7810" y="0"/>
                    <a:pt x="17445" y="0"/>
                  </a:cubicBezTo>
                  <a:close/>
                </a:path>
              </a:pathLst>
            </a:custGeom>
            <a:solidFill>
              <a:srgbClr val="FAE0BA"/>
            </a:solidFill>
          </p:spPr>
        </p:sp>
        <p:sp>
          <p:nvSpPr>
            <p:cNvPr id="37" name="TextBox 37"/>
            <p:cNvSpPr txBox="1"/>
            <p:nvPr/>
          </p:nvSpPr>
          <p:spPr>
            <a:xfrm>
              <a:off x="0" y="-95250"/>
              <a:ext cx="1987057" cy="530213"/>
            </a:xfrm>
            <a:prstGeom prst="rect">
              <a:avLst/>
            </a:prstGeom>
          </p:spPr>
          <p:txBody>
            <a:bodyPr lIns="50800" tIns="50800" rIns="50800" bIns="50800" rtlCol="0" anchor="ctr"/>
            <a:lstStyle/>
            <a:p>
              <a:pPr algn="ctr">
                <a:lnSpc>
                  <a:spcPts val="6579"/>
                </a:lnSpc>
              </a:pPr>
              <a:r>
                <a:rPr lang="en-US" sz="4699">
                  <a:solidFill>
                    <a:srgbClr val="000000"/>
                  </a:solidFill>
                  <a:latin typeface="More Sugar"/>
                  <a:ea typeface="More Sugar"/>
                  <a:cs typeface="More Sugar"/>
                  <a:sym typeface="More Sugar"/>
                </a:rPr>
                <a:t>Ziele des Bildungshaus</a:t>
              </a:r>
            </a:p>
          </p:txBody>
        </p:sp>
      </p:grpSp>
      <p:sp>
        <p:nvSpPr>
          <p:cNvPr id="38" name="Freeform 38"/>
          <p:cNvSpPr/>
          <p:nvPr/>
        </p:nvSpPr>
        <p:spPr>
          <a:xfrm rot="1900830">
            <a:off x="11840786" y="1047705"/>
            <a:ext cx="1689620" cy="973835"/>
          </a:xfrm>
          <a:custGeom>
            <a:avLst/>
            <a:gdLst/>
            <a:ahLst/>
            <a:cxnLst/>
            <a:rect l="l" t="t" r="r" b="b"/>
            <a:pathLst>
              <a:path w="1689620" h="973835">
                <a:moveTo>
                  <a:pt x="0" y="0"/>
                </a:moveTo>
                <a:lnTo>
                  <a:pt x="1689620" y="0"/>
                </a:lnTo>
                <a:lnTo>
                  <a:pt x="1689620" y="973836"/>
                </a:lnTo>
                <a:lnTo>
                  <a:pt x="0" y="973836"/>
                </a:lnTo>
                <a:lnTo>
                  <a:pt x="0" y="0"/>
                </a:lnTo>
                <a:close/>
              </a:path>
            </a:pathLst>
          </a:custGeom>
          <a:blipFill>
            <a:blip r:embed="rId24">
              <a:extLst>
                <a:ext uri="{96DAC541-7B7A-43D3-8B79-37D633B846F1}">
                  <asvg:svgBlip xmlns="" xmlns:asvg="http://schemas.microsoft.com/office/drawing/2016/SVG/main" r:embed="rId25"/>
                </a:ext>
              </a:extLst>
            </a:blip>
            <a:stretch>
              <a:fillRect/>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185326" y="561269"/>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sp>
        <p:nvSpPr>
          <p:cNvPr id="23" name="Freeform 23"/>
          <p:cNvSpPr/>
          <p:nvPr/>
        </p:nvSpPr>
        <p:spPr>
          <a:xfrm rot="-7967566">
            <a:off x="2287364" y="5419393"/>
            <a:ext cx="988020" cy="974509"/>
          </a:xfrm>
          <a:custGeom>
            <a:avLst/>
            <a:gdLst/>
            <a:ahLst/>
            <a:cxnLst/>
            <a:rect l="l" t="t" r="r" b="b"/>
            <a:pathLst>
              <a:path w="988020" h="974509">
                <a:moveTo>
                  <a:pt x="0" y="0"/>
                </a:moveTo>
                <a:lnTo>
                  <a:pt x="988020" y="0"/>
                </a:lnTo>
                <a:lnTo>
                  <a:pt x="988020" y="974509"/>
                </a:lnTo>
                <a:lnTo>
                  <a:pt x="0" y="974509"/>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24" name="Freeform 24"/>
          <p:cNvSpPr/>
          <p:nvPr/>
        </p:nvSpPr>
        <p:spPr>
          <a:xfrm rot="-9138956">
            <a:off x="15394088" y="6079868"/>
            <a:ext cx="744588" cy="734406"/>
          </a:xfrm>
          <a:custGeom>
            <a:avLst/>
            <a:gdLst/>
            <a:ahLst/>
            <a:cxnLst/>
            <a:rect l="l" t="t" r="r" b="b"/>
            <a:pathLst>
              <a:path w="744588" h="734406">
                <a:moveTo>
                  <a:pt x="0" y="0"/>
                </a:moveTo>
                <a:lnTo>
                  <a:pt x="744589" y="0"/>
                </a:lnTo>
                <a:lnTo>
                  <a:pt x="744589" y="734406"/>
                </a:lnTo>
                <a:lnTo>
                  <a:pt x="0" y="734406"/>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25" name="Freeform 25"/>
          <p:cNvSpPr/>
          <p:nvPr/>
        </p:nvSpPr>
        <p:spPr>
          <a:xfrm rot="1637702">
            <a:off x="13447605" y="-81175"/>
            <a:ext cx="2363783" cy="2045746"/>
          </a:xfrm>
          <a:custGeom>
            <a:avLst/>
            <a:gdLst/>
            <a:ahLst/>
            <a:cxnLst/>
            <a:rect l="l" t="t" r="r" b="b"/>
            <a:pathLst>
              <a:path w="2363783" h="2045746">
                <a:moveTo>
                  <a:pt x="0" y="0"/>
                </a:moveTo>
                <a:lnTo>
                  <a:pt x="2363782" y="0"/>
                </a:lnTo>
                <a:lnTo>
                  <a:pt x="2363782" y="2045746"/>
                </a:lnTo>
                <a:lnTo>
                  <a:pt x="0" y="2045746"/>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grpSp>
        <p:nvGrpSpPr>
          <p:cNvPr id="26" name="Group 26"/>
          <p:cNvGrpSpPr/>
          <p:nvPr/>
        </p:nvGrpSpPr>
        <p:grpSpPr>
          <a:xfrm>
            <a:off x="3474534" y="2530568"/>
            <a:ext cx="11467687" cy="6061653"/>
            <a:chOff x="0" y="0"/>
            <a:chExt cx="3020296" cy="1596485"/>
          </a:xfrm>
        </p:grpSpPr>
        <p:sp>
          <p:nvSpPr>
            <p:cNvPr id="27" name="Freeform 27"/>
            <p:cNvSpPr/>
            <p:nvPr/>
          </p:nvSpPr>
          <p:spPr>
            <a:xfrm>
              <a:off x="0" y="0"/>
              <a:ext cx="3020296" cy="1596485"/>
            </a:xfrm>
            <a:custGeom>
              <a:avLst/>
              <a:gdLst/>
              <a:ahLst/>
              <a:cxnLst/>
              <a:rect l="l" t="t" r="r" b="b"/>
              <a:pathLst>
                <a:path w="3020296" h="1596485">
                  <a:moveTo>
                    <a:pt x="11477" y="0"/>
                  </a:moveTo>
                  <a:lnTo>
                    <a:pt x="3008819" y="0"/>
                  </a:lnTo>
                  <a:cubicBezTo>
                    <a:pt x="3011863" y="0"/>
                    <a:pt x="3014782" y="1209"/>
                    <a:pt x="3016935" y="3361"/>
                  </a:cubicBezTo>
                  <a:cubicBezTo>
                    <a:pt x="3019087" y="5514"/>
                    <a:pt x="3020296" y="8433"/>
                    <a:pt x="3020296" y="11477"/>
                  </a:cubicBezTo>
                  <a:lnTo>
                    <a:pt x="3020296" y="1585008"/>
                  </a:lnTo>
                  <a:cubicBezTo>
                    <a:pt x="3020296" y="1588052"/>
                    <a:pt x="3019087" y="1590971"/>
                    <a:pt x="3016935" y="1593123"/>
                  </a:cubicBezTo>
                  <a:cubicBezTo>
                    <a:pt x="3014782" y="1595276"/>
                    <a:pt x="3011863" y="1596485"/>
                    <a:pt x="3008819" y="1596485"/>
                  </a:cubicBezTo>
                  <a:lnTo>
                    <a:pt x="11477" y="1596485"/>
                  </a:lnTo>
                  <a:cubicBezTo>
                    <a:pt x="8433" y="1596485"/>
                    <a:pt x="5514" y="1595276"/>
                    <a:pt x="3361" y="1593123"/>
                  </a:cubicBezTo>
                  <a:cubicBezTo>
                    <a:pt x="1209" y="1590971"/>
                    <a:pt x="0" y="1588052"/>
                    <a:pt x="0" y="1585008"/>
                  </a:cubicBezTo>
                  <a:lnTo>
                    <a:pt x="0" y="11477"/>
                  </a:lnTo>
                  <a:cubicBezTo>
                    <a:pt x="0" y="8433"/>
                    <a:pt x="1209" y="5514"/>
                    <a:pt x="3361" y="3361"/>
                  </a:cubicBezTo>
                  <a:cubicBezTo>
                    <a:pt x="5514" y="1209"/>
                    <a:pt x="8433" y="0"/>
                    <a:pt x="11477" y="0"/>
                  </a:cubicBezTo>
                  <a:close/>
                </a:path>
              </a:pathLst>
            </a:custGeom>
            <a:solidFill>
              <a:srgbClr val="FAE0BA"/>
            </a:solidFill>
          </p:spPr>
        </p:sp>
        <p:sp>
          <p:nvSpPr>
            <p:cNvPr id="28" name="TextBox 28"/>
            <p:cNvSpPr txBox="1"/>
            <p:nvPr/>
          </p:nvSpPr>
          <p:spPr>
            <a:xfrm>
              <a:off x="0" y="-76200"/>
              <a:ext cx="3020296" cy="1672685"/>
            </a:xfrm>
            <a:prstGeom prst="rect">
              <a:avLst/>
            </a:prstGeom>
          </p:spPr>
          <p:txBody>
            <a:bodyPr lIns="50800" tIns="50800" rIns="50800" bIns="50800" rtlCol="0" anchor="t"/>
            <a:lstStyle/>
            <a:p>
              <a:pPr algn="l">
                <a:lnSpc>
                  <a:spcPts val="5039"/>
                </a:lnSpc>
              </a:pPr>
              <a:endParaRPr dirty="0"/>
            </a:p>
            <a:p>
              <a:pPr algn="l">
                <a:lnSpc>
                  <a:spcPts val="2939"/>
                </a:lnSpc>
              </a:pPr>
              <a:endParaRPr dirty="0"/>
            </a:p>
            <a:p>
              <a:pPr marL="777230" lvl="1" indent="-388615" algn="l">
                <a:lnSpc>
                  <a:spcPts val="5039"/>
                </a:lnSpc>
                <a:buFont typeface="Arial"/>
                <a:buChar char="•"/>
              </a:pPr>
              <a:r>
                <a:rPr lang="en-US" sz="3599" dirty="0" err="1">
                  <a:solidFill>
                    <a:srgbClr val="000000"/>
                  </a:solidFill>
                  <a:latin typeface="Open Sauce"/>
                  <a:ea typeface="Open Sauce"/>
                  <a:cs typeface="Open Sauce"/>
                  <a:sym typeface="Open Sauce"/>
                </a:rPr>
                <a:t>Bildungshaus</a:t>
              </a:r>
              <a:r>
                <a:rPr lang="en-US" sz="3599" dirty="0">
                  <a:solidFill>
                    <a:srgbClr val="000000"/>
                  </a:solidFill>
                  <a:latin typeface="Open Sauce"/>
                  <a:ea typeface="Open Sauce"/>
                  <a:cs typeface="Open Sauce"/>
                  <a:sym typeface="Open Sauce"/>
                </a:rPr>
                <a:t> - </a:t>
              </a:r>
              <a:r>
                <a:rPr lang="en-US" sz="3599" dirty="0" err="1" smtClean="0">
                  <a:solidFill>
                    <a:srgbClr val="000000"/>
                  </a:solidFill>
                  <a:latin typeface="Open Sauce"/>
                  <a:ea typeface="Open Sauce"/>
                  <a:cs typeface="Open Sauce"/>
                  <a:sym typeface="Open Sauce"/>
                </a:rPr>
                <a:t>Chor</a:t>
              </a:r>
              <a:endParaRPr lang="en-US" sz="3599" dirty="0">
                <a:solidFill>
                  <a:srgbClr val="000000"/>
                </a:solidFill>
                <a:latin typeface="Open Sauce"/>
                <a:ea typeface="Open Sauce"/>
                <a:cs typeface="Open Sauce"/>
                <a:sym typeface="Open Sauce"/>
              </a:endParaRPr>
            </a:p>
            <a:p>
              <a:pPr marL="777230" lvl="1" indent="-388615" algn="l">
                <a:lnSpc>
                  <a:spcPts val="5039"/>
                </a:lnSpc>
                <a:buFont typeface="Arial"/>
                <a:buChar char="•"/>
              </a:pPr>
              <a:r>
                <a:rPr lang="en-US" sz="3599" dirty="0" err="1">
                  <a:solidFill>
                    <a:srgbClr val="000000"/>
                  </a:solidFill>
                  <a:latin typeface="Open Sauce"/>
                  <a:ea typeface="Open Sauce"/>
                  <a:cs typeface="Open Sauce"/>
                  <a:sym typeface="Open Sauce"/>
                </a:rPr>
                <a:t>Jahrgangsgemischte</a:t>
              </a:r>
              <a:r>
                <a:rPr lang="en-US" sz="3599" dirty="0">
                  <a:solidFill>
                    <a:srgbClr val="000000"/>
                  </a:solidFill>
                  <a:latin typeface="Open Sauce"/>
                  <a:ea typeface="Open Sauce"/>
                  <a:cs typeface="Open Sauce"/>
                  <a:sym typeface="Open Sauce"/>
                </a:rPr>
                <a:t>, </a:t>
              </a:r>
              <a:r>
                <a:rPr lang="en-US" sz="3599" dirty="0" err="1">
                  <a:solidFill>
                    <a:srgbClr val="000000"/>
                  </a:solidFill>
                  <a:latin typeface="Open Sauce"/>
                  <a:ea typeface="Open Sauce"/>
                  <a:cs typeface="Open Sauce"/>
                  <a:sym typeface="Open Sauce"/>
                </a:rPr>
                <a:t>themenorientierte</a:t>
              </a:r>
              <a:r>
                <a:rPr lang="en-US" sz="3599" dirty="0">
                  <a:solidFill>
                    <a:srgbClr val="000000"/>
                  </a:solidFill>
                  <a:latin typeface="Open Sauce"/>
                  <a:ea typeface="Open Sauce"/>
                  <a:cs typeface="Open Sauce"/>
                  <a:sym typeface="Open Sauce"/>
                </a:rPr>
                <a:t> </a:t>
              </a:r>
              <a:r>
                <a:rPr lang="en-US" sz="3599" dirty="0" err="1">
                  <a:solidFill>
                    <a:srgbClr val="000000"/>
                  </a:solidFill>
                  <a:latin typeface="Open Sauce"/>
                  <a:ea typeface="Open Sauce"/>
                  <a:cs typeface="Open Sauce"/>
                  <a:sym typeface="Open Sauce"/>
                </a:rPr>
                <a:t>Projekte</a:t>
              </a:r>
              <a:endParaRPr lang="en-US" sz="3599" dirty="0">
                <a:solidFill>
                  <a:srgbClr val="000000"/>
                </a:solidFill>
                <a:latin typeface="Open Sauce"/>
                <a:ea typeface="Open Sauce"/>
                <a:cs typeface="Open Sauce"/>
                <a:sym typeface="Open Sauce"/>
              </a:endParaRPr>
            </a:p>
            <a:p>
              <a:pPr marL="777230" lvl="1" indent="-388615" algn="l">
                <a:lnSpc>
                  <a:spcPts val="5039"/>
                </a:lnSpc>
                <a:buFont typeface="Arial"/>
                <a:buChar char="•"/>
              </a:pPr>
              <a:r>
                <a:rPr lang="en-US" sz="3599" dirty="0" err="1">
                  <a:solidFill>
                    <a:srgbClr val="000000"/>
                  </a:solidFill>
                  <a:latin typeface="Open Sauce"/>
                  <a:ea typeface="Open Sauce"/>
                  <a:cs typeface="Open Sauce"/>
                  <a:sym typeface="Open Sauce"/>
                </a:rPr>
                <a:t>regelmäßige</a:t>
              </a:r>
              <a:r>
                <a:rPr lang="en-US" sz="3599" dirty="0">
                  <a:solidFill>
                    <a:srgbClr val="000000"/>
                  </a:solidFill>
                  <a:latin typeface="Open Sauce"/>
                  <a:ea typeface="Open Sauce"/>
                  <a:cs typeface="Open Sauce"/>
                  <a:sym typeface="Open Sauce"/>
                </a:rPr>
                <a:t> </a:t>
              </a:r>
              <a:r>
                <a:rPr lang="en-US" sz="3599" dirty="0" err="1">
                  <a:solidFill>
                    <a:srgbClr val="000000"/>
                  </a:solidFill>
                  <a:latin typeface="Open Sauce"/>
                  <a:ea typeface="Open Sauce"/>
                  <a:cs typeface="Open Sauce"/>
                  <a:sym typeface="Open Sauce"/>
                </a:rPr>
                <a:t>Unterrichtsbesuche</a:t>
              </a:r>
              <a:r>
                <a:rPr lang="en-US" sz="3599" dirty="0">
                  <a:solidFill>
                    <a:srgbClr val="000000"/>
                  </a:solidFill>
                  <a:latin typeface="Open Sauce"/>
                  <a:ea typeface="Open Sauce"/>
                  <a:cs typeface="Open Sauce"/>
                  <a:sym typeface="Open Sauce"/>
                </a:rPr>
                <a:t> in </a:t>
              </a:r>
              <a:r>
                <a:rPr lang="en-US" sz="3599" dirty="0" err="1">
                  <a:solidFill>
                    <a:srgbClr val="000000"/>
                  </a:solidFill>
                  <a:latin typeface="Open Sauce"/>
                  <a:ea typeface="Open Sauce"/>
                  <a:cs typeface="Open Sauce"/>
                  <a:sym typeface="Open Sauce"/>
                </a:rPr>
                <a:t>allen</a:t>
              </a:r>
              <a:r>
                <a:rPr lang="en-US" sz="3599" dirty="0">
                  <a:solidFill>
                    <a:srgbClr val="000000"/>
                  </a:solidFill>
                  <a:latin typeface="Open Sauce"/>
                  <a:ea typeface="Open Sauce"/>
                  <a:cs typeface="Open Sauce"/>
                  <a:sym typeface="Open Sauce"/>
                </a:rPr>
                <a:t> </a:t>
              </a:r>
              <a:r>
                <a:rPr lang="en-US" sz="3599" dirty="0" err="1" smtClean="0">
                  <a:solidFill>
                    <a:srgbClr val="000000"/>
                  </a:solidFill>
                  <a:latin typeface="Open Sauce"/>
                  <a:ea typeface="Open Sauce"/>
                  <a:cs typeface="Open Sauce"/>
                  <a:sym typeface="Open Sauce"/>
                </a:rPr>
                <a:t>Fächern</a:t>
              </a:r>
              <a:endParaRPr lang="en-US" sz="3599" dirty="0" smtClean="0">
                <a:solidFill>
                  <a:srgbClr val="000000"/>
                </a:solidFill>
                <a:latin typeface="Open Sauce"/>
                <a:ea typeface="Open Sauce"/>
                <a:cs typeface="Open Sauce"/>
                <a:sym typeface="Open Sauce"/>
              </a:endParaRPr>
            </a:p>
            <a:p>
              <a:pPr marL="777230" lvl="1" indent="-388615" algn="l">
                <a:lnSpc>
                  <a:spcPts val="5039"/>
                </a:lnSpc>
                <a:buFont typeface="Arial"/>
                <a:buChar char="•"/>
              </a:pPr>
              <a:r>
                <a:rPr lang="en-US" sz="3599" dirty="0" err="1" smtClean="0">
                  <a:solidFill>
                    <a:srgbClr val="000000"/>
                  </a:solidFill>
                  <a:latin typeface="Open Sauce"/>
                  <a:ea typeface="Open Sauce"/>
                  <a:cs typeface="Open Sauce"/>
                  <a:sym typeface="Open Sauce"/>
                </a:rPr>
                <a:t>Schulhausrally</a:t>
              </a:r>
              <a:endParaRPr lang="en-US" sz="3599" dirty="0">
                <a:solidFill>
                  <a:srgbClr val="000000"/>
                </a:solidFill>
                <a:latin typeface="Open Sauce"/>
                <a:ea typeface="Open Sauce"/>
                <a:cs typeface="Open Sauce"/>
                <a:sym typeface="Open Sauce"/>
              </a:endParaRPr>
            </a:p>
            <a:p>
              <a:pPr marL="777230" lvl="1" indent="-388615" algn="l">
                <a:lnSpc>
                  <a:spcPts val="5039"/>
                </a:lnSpc>
                <a:buFont typeface="Arial"/>
                <a:buChar char="•"/>
              </a:pPr>
              <a:r>
                <a:rPr lang="en-US" sz="3599" dirty="0" err="1">
                  <a:solidFill>
                    <a:srgbClr val="000000"/>
                  </a:solidFill>
                  <a:latin typeface="Open Sauce"/>
                  <a:ea typeface="Open Sauce"/>
                  <a:cs typeface="Open Sauce"/>
                  <a:sym typeface="Open Sauce"/>
                </a:rPr>
                <a:t>gemeinsame</a:t>
              </a:r>
              <a:r>
                <a:rPr lang="en-US" sz="3599" dirty="0">
                  <a:solidFill>
                    <a:srgbClr val="000000"/>
                  </a:solidFill>
                  <a:latin typeface="Open Sauce"/>
                  <a:ea typeface="Open Sauce"/>
                  <a:cs typeface="Open Sauce"/>
                  <a:sym typeface="Open Sauce"/>
                </a:rPr>
                <a:t> </a:t>
              </a:r>
              <a:r>
                <a:rPr lang="en-US" sz="3599" dirty="0" err="1">
                  <a:solidFill>
                    <a:srgbClr val="000000"/>
                  </a:solidFill>
                  <a:latin typeface="Open Sauce"/>
                  <a:ea typeface="Open Sauce"/>
                  <a:cs typeface="Open Sauce"/>
                  <a:sym typeface="Open Sauce"/>
                </a:rPr>
                <a:t>Feste</a:t>
              </a:r>
              <a:r>
                <a:rPr lang="en-US" sz="3599" dirty="0">
                  <a:solidFill>
                    <a:srgbClr val="000000"/>
                  </a:solidFill>
                  <a:latin typeface="Open Sauce"/>
                  <a:ea typeface="Open Sauce"/>
                  <a:cs typeface="Open Sauce"/>
                  <a:sym typeface="Open Sauce"/>
                </a:rPr>
                <a:t> und </a:t>
              </a:r>
              <a:r>
                <a:rPr lang="en-US" sz="3599" dirty="0" err="1">
                  <a:solidFill>
                    <a:srgbClr val="000000"/>
                  </a:solidFill>
                  <a:latin typeface="Open Sauce"/>
                  <a:ea typeface="Open Sauce"/>
                  <a:cs typeface="Open Sauce"/>
                  <a:sym typeface="Open Sauce"/>
                </a:rPr>
                <a:t>Veranstaltungen</a:t>
              </a:r>
              <a:endParaRPr lang="en-US" sz="3599" dirty="0">
                <a:solidFill>
                  <a:srgbClr val="000000"/>
                </a:solidFill>
                <a:latin typeface="Open Sauce"/>
                <a:ea typeface="Open Sauce"/>
                <a:cs typeface="Open Sauce"/>
                <a:sym typeface="Open Sauce"/>
              </a:endParaRPr>
            </a:p>
          </p:txBody>
        </p:sp>
      </p:grpSp>
      <p:sp>
        <p:nvSpPr>
          <p:cNvPr id="29" name="Freeform 29"/>
          <p:cNvSpPr/>
          <p:nvPr/>
        </p:nvSpPr>
        <p:spPr>
          <a:xfrm rot="10085071">
            <a:off x="5120192" y="8371598"/>
            <a:ext cx="1317310" cy="1317310"/>
          </a:xfrm>
          <a:custGeom>
            <a:avLst/>
            <a:gdLst/>
            <a:ahLst/>
            <a:cxnLst/>
            <a:rect l="l" t="t" r="r" b="b"/>
            <a:pathLst>
              <a:path w="1317310" h="1317310">
                <a:moveTo>
                  <a:pt x="0" y="0"/>
                </a:moveTo>
                <a:lnTo>
                  <a:pt x="1317309" y="0"/>
                </a:lnTo>
                <a:lnTo>
                  <a:pt x="1317309" y="1317310"/>
                </a:lnTo>
                <a:lnTo>
                  <a:pt x="0" y="1317310"/>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30" name="Freeform 30"/>
          <p:cNvSpPr/>
          <p:nvPr/>
        </p:nvSpPr>
        <p:spPr>
          <a:xfrm rot="-10073941">
            <a:off x="13963204" y="3629627"/>
            <a:ext cx="1192835" cy="1176523"/>
          </a:xfrm>
          <a:custGeom>
            <a:avLst/>
            <a:gdLst/>
            <a:ahLst/>
            <a:cxnLst/>
            <a:rect l="l" t="t" r="r" b="b"/>
            <a:pathLst>
              <a:path w="1192835" h="1176523">
                <a:moveTo>
                  <a:pt x="0" y="0"/>
                </a:moveTo>
                <a:lnTo>
                  <a:pt x="1192835" y="0"/>
                </a:lnTo>
                <a:lnTo>
                  <a:pt x="1192835" y="1176523"/>
                </a:lnTo>
                <a:lnTo>
                  <a:pt x="0" y="1176523"/>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grpSp>
        <p:nvGrpSpPr>
          <p:cNvPr id="31" name="Group 31"/>
          <p:cNvGrpSpPr/>
          <p:nvPr/>
        </p:nvGrpSpPr>
        <p:grpSpPr>
          <a:xfrm>
            <a:off x="5565533" y="1597949"/>
            <a:ext cx="7544606" cy="1651499"/>
            <a:chOff x="0" y="0"/>
            <a:chExt cx="1987057" cy="434963"/>
          </a:xfrm>
        </p:grpSpPr>
        <p:sp>
          <p:nvSpPr>
            <p:cNvPr id="32" name="Freeform 32"/>
            <p:cNvSpPr/>
            <p:nvPr/>
          </p:nvSpPr>
          <p:spPr>
            <a:xfrm>
              <a:off x="0" y="0"/>
              <a:ext cx="1987057" cy="434963"/>
            </a:xfrm>
            <a:custGeom>
              <a:avLst/>
              <a:gdLst/>
              <a:ahLst/>
              <a:cxnLst/>
              <a:rect l="l" t="t" r="r" b="b"/>
              <a:pathLst>
                <a:path w="1987057" h="434963">
                  <a:moveTo>
                    <a:pt x="17445" y="0"/>
                  </a:moveTo>
                  <a:lnTo>
                    <a:pt x="1969612" y="0"/>
                  </a:lnTo>
                  <a:cubicBezTo>
                    <a:pt x="1979246" y="0"/>
                    <a:pt x="1987057" y="7810"/>
                    <a:pt x="1987057" y="17445"/>
                  </a:cubicBezTo>
                  <a:lnTo>
                    <a:pt x="1987057" y="417518"/>
                  </a:lnTo>
                  <a:cubicBezTo>
                    <a:pt x="1987057" y="427152"/>
                    <a:pt x="1979246" y="434963"/>
                    <a:pt x="1969612" y="434963"/>
                  </a:cubicBezTo>
                  <a:lnTo>
                    <a:pt x="17445" y="434963"/>
                  </a:lnTo>
                  <a:cubicBezTo>
                    <a:pt x="7810" y="434963"/>
                    <a:pt x="0" y="427152"/>
                    <a:pt x="0" y="417518"/>
                  </a:cubicBezTo>
                  <a:lnTo>
                    <a:pt x="0" y="17445"/>
                  </a:lnTo>
                  <a:cubicBezTo>
                    <a:pt x="0" y="7810"/>
                    <a:pt x="7810" y="0"/>
                    <a:pt x="17445" y="0"/>
                  </a:cubicBezTo>
                  <a:close/>
                </a:path>
              </a:pathLst>
            </a:custGeom>
            <a:solidFill>
              <a:srgbClr val="B1CFEC"/>
            </a:solidFill>
          </p:spPr>
        </p:sp>
        <p:sp>
          <p:nvSpPr>
            <p:cNvPr id="33" name="TextBox 33"/>
            <p:cNvSpPr txBox="1"/>
            <p:nvPr/>
          </p:nvSpPr>
          <p:spPr>
            <a:xfrm>
              <a:off x="0" y="-95250"/>
              <a:ext cx="1987057" cy="530213"/>
            </a:xfrm>
            <a:prstGeom prst="rect">
              <a:avLst/>
            </a:prstGeom>
          </p:spPr>
          <p:txBody>
            <a:bodyPr lIns="50800" tIns="50800" rIns="50800" bIns="50800" rtlCol="0" anchor="ctr"/>
            <a:lstStyle/>
            <a:p>
              <a:pPr algn="ctr">
                <a:lnSpc>
                  <a:spcPts val="6579"/>
                </a:lnSpc>
              </a:pPr>
              <a:r>
                <a:rPr lang="en-US" sz="4699">
                  <a:solidFill>
                    <a:srgbClr val="000000"/>
                  </a:solidFill>
                  <a:latin typeface="More Sugar"/>
                  <a:ea typeface="More Sugar"/>
                  <a:cs typeface="More Sugar"/>
                  <a:sym typeface="More Sugar"/>
                </a:rPr>
                <a:t>Umsetzung</a:t>
              </a:r>
            </a:p>
          </p:txBody>
        </p:sp>
      </p:grpSp>
      <p:sp>
        <p:nvSpPr>
          <p:cNvPr id="34" name="Freeform 34"/>
          <p:cNvSpPr/>
          <p:nvPr/>
        </p:nvSpPr>
        <p:spPr>
          <a:xfrm rot="7972014">
            <a:off x="4234063" y="1746364"/>
            <a:ext cx="1108076" cy="1092922"/>
          </a:xfrm>
          <a:custGeom>
            <a:avLst/>
            <a:gdLst/>
            <a:ahLst/>
            <a:cxnLst/>
            <a:rect l="l" t="t" r="r" b="b"/>
            <a:pathLst>
              <a:path w="1108076" h="1092922">
                <a:moveTo>
                  <a:pt x="0" y="0"/>
                </a:moveTo>
                <a:lnTo>
                  <a:pt x="1108076" y="0"/>
                </a:lnTo>
                <a:lnTo>
                  <a:pt x="1108076" y="1092923"/>
                </a:lnTo>
                <a:lnTo>
                  <a:pt x="0" y="1092923"/>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35" name="Freeform 35"/>
          <p:cNvSpPr/>
          <p:nvPr/>
        </p:nvSpPr>
        <p:spPr>
          <a:xfrm rot="2427617">
            <a:off x="12049577" y="1124961"/>
            <a:ext cx="1689620" cy="973835"/>
          </a:xfrm>
          <a:custGeom>
            <a:avLst/>
            <a:gdLst/>
            <a:ahLst/>
            <a:cxnLst/>
            <a:rect l="l" t="t" r="r" b="b"/>
            <a:pathLst>
              <a:path w="1689620" h="973835">
                <a:moveTo>
                  <a:pt x="0" y="0"/>
                </a:moveTo>
                <a:lnTo>
                  <a:pt x="1689619" y="0"/>
                </a:lnTo>
                <a:lnTo>
                  <a:pt x="1689619" y="973836"/>
                </a:lnTo>
                <a:lnTo>
                  <a:pt x="0" y="973836"/>
                </a:lnTo>
                <a:lnTo>
                  <a:pt x="0" y="0"/>
                </a:lnTo>
                <a:close/>
              </a:path>
            </a:pathLst>
          </a:custGeom>
          <a:blipFill>
            <a:blip r:embed="rId24">
              <a:extLst>
                <a:ext uri="{96DAC541-7B7A-43D3-8B79-37D633B846F1}">
                  <asvg:svgBlip xmlns="" xmlns:asvg="http://schemas.microsoft.com/office/drawing/2016/SVG/main" r:embed="rId25"/>
                </a:ext>
              </a:extLst>
            </a:blip>
            <a:stretch>
              <a:fillRect/>
            </a:stretch>
          </a:blip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3967" t="-13961" r="-4385" b="-14456"/>
            </a:stretch>
          </a:blipFill>
        </p:spPr>
      </p:sp>
      <p:grpSp>
        <p:nvGrpSpPr>
          <p:cNvPr id="3" name="Group 3"/>
          <p:cNvGrpSpPr/>
          <p:nvPr/>
        </p:nvGrpSpPr>
        <p:grpSpPr>
          <a:xfrm>
            <a:off x="1525999" y="693190"/>
            <a:ext cx="15917348" cy="9117517"/>
            <a:chOff x="0" y="0"/>
            <a:chExt cx="3764577" cy="2156364"/>
          </a:xfrm>
        </p:grpSpPr>
        <p:sp>
          <p:nvSpPr>
            <p:cNvPr id="4" name="Freeform 4"/>
            <p:cNvSpPr/>
            <p:nvPr/>
          </p:nvSpPr>
          <p:spPr>
            <a:xfrm>
              <a:off x="0" y="0"/>
              <a:ext cx="3764577" cy="2156364"/>
            </a:xfrm>
            <a:custGeom>
              <a:avLst/>
              <a:gdLst/>
              <a:ahLst/>
              <a:cxnLst/>
              <a:rect l="l" t="t" r="r" b="b"/>
              <a:pathLst>
                <a:path w="3764577" h="2156364">
                  <a:moveTo>
                    <a:pt x="24806" y="0"/>
                  </a:moveTo>
                  <a:lnTo>
                    <a:pt x="3739771" y="0"/>
                  </a:lnTo>
                  <a:cubicBezTo>
                    <a:pt x="3753471" y="0"/>
                    <a:pt x="3764577" y="11106"/>
                    <a:pt x="3764577" y="24806"/>
                  </a:cubicBezTo>
                  <a:lnTo>
                    <a:pt x="3764577" y="2131558"/>
                  </a:lnTo>
                  <a:cubicBezTo>
                    <a:pt x="3764577" y="2145258"/>
                    <a:pt x="3753471" y="2156364"/>
                    <a:pt x="3739771" y="2156364"/>
                  </a:cubicBezTo>
                  <a:lnTo>
                    <a:pt x="24806" y="2156364"/>
                  </a:lnTo>
                  <a:cubicBezTo>
                    <a:pt x="18227" y="2156364"/>
                    <a:pt x="11917" y="2153751"/>
                    <a:pt x="7265" y="2149098"/>
                  </a:cubicBezTo>
                  <a:cubicBezTo>
                    <a:pt x="2613" y="2144447"/>
                    <a:pt x="0" y="2138137"/>
                    <a:pt x="0" y="2131558"/>
                  </a:cubicBezTo>
                  <a:lnTo>
                    <a:pt x="0" y="24806"/>
                  </a:lnTo>
                  <a:cubicBezTo>
                    <a:pt x="0" y="18227"/>
                    <a:pt x="2613" y="11917"/>
                    <a:pt x="7265" y="7265"/>
                  </a:cubicBezTo>
                  <a:cubicBezTo>
                    <a:pt x="11917" y="2613"/>
                    <a:pt x="18227" y="0"/>
                    <a:pt x="24806" y="0"/>
                  </a:cubicBezTo>
                  <a:close/>
                </a:path>
              </a:pathLst>
            </a:custGeom>
            <a:solidFill>
              <a:srgbClr val="182C45">
                <a:alpha val="25882"/>
              </a:srgbClr>
            </a:solidFill>
          </p:spPr>
        </p:sp>
        <p:sp>
          <p:nvSpPr>
            <p:cNvPr id="5" name="TextBox 5"/>
            <p:cNvSpPr txBox="1"/>
            <p:nvPr/>
          </p:nvSpPr>
          <p:spPr>
            <a:xfrm>
              <a:off x="0" y="-38100"/>
              <a:ext cx="3764577" cy="2194464"/>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525999" y="561269"/>
            <a:ext cx="15917348" cy="9164462"/>
            <a:chOff x="0" y="0"/>
            <a:chExt cx="3764577" cy="2167467"/>
          </a:xfrm>
        </p:grpSpPr>
        <p:sp>
          <p:nvSpPr>
            <p:cNvPr id="7" name="Freeform 7"/>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B1CFEC"/>
            </a:solidFill>
          </p:spPr>
        </p:sp>
        <p:sp>
          <p:nvSpPr>
            <p:cNvPr id="8" name="TextBox 8"/>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16362525" y="995060"/>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0" name="Freeform 10"/>
          <p:cNvSpPr/>
          <p:nvPr/>
        </p:nvSpPr>
        <p:spPr>
          <a:xfrm rot="-5400000">
            <a:off x="16362525" y="2238313"/>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1" name="Freeform 11"/>
          <p:cNvSpPr/>
          <p:nvPr/>
        </p:nvSpPr>
        <p:spPr>
          <a:xfrm rot="-5400000">
            <a:off x="16362525" y="348236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2" name="Freeform 12"/>
          <p:cNvSpPr/>
          <p:nvPr/>
        </p:nvSpPr>
        <p:spPr>
          <a:xfrm rot="-5400000">
            <a:off x="16362525" y="472642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3" name="Freeform 13"/>
          <p:cNvSpPr/>
          <p:nvPr/>
        </p:nvSpPr>
        <p:spPr>
          <a:xfrm rot="-5400000">
            <a:off x="16362525" y="7211502"/>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3">
              <a:alphaModFix amt="25000"/>
              <a:extLst>
                <a:ext uri="{96DAC541-7B7A-43D3-8B79-37D633B846F1}">
                  <asvg:svgBlip xmlns="" xmlns:asvg="http://schemas.microsoft.com/office/drawing/2016/SVG/main" r:embed="rId4"/>
                </a:ext>
              </a:extLst>
            </a:blip>
            <a:stretch>
              <a:fillRect/>
            </a:stretch>
          </a:blipFill>
        </p:spPr>
      </p:sp>
      <p:sp>
        <p:nvSpPr>
          <p:cNvPr id="14" name="Freeform 14"/>
          <p:cNvSpPr/>
          <p:nvPr/>
        </p:nvSpPr>
        <p:spPr>
          <a:xfrm rot="-5400000">
            <a:off x="16362525" y="889101"/>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5">
              <a:extLst>
                <a:ext uri="{96DAC541-7B7A-43D3-8B79-37D633B846F1}">
                  <asvg:svgBlip xmlns="" xmlns:asvg="http://schemas.microsoft.com/office/drawing/2016/SVG/main" r:embed="rId6"/>
                </a:ext>
              </a:extLst>
            </a:blip>
            <a:stretch>
              <a:fillRect/>
            </a:stretch>
          </a:blipFill>
        </p:spPr>
      </p:sp>
      <p:sp>
        <p:nvSpPr>
          <p:cNvPr id="15" name="Freeform 15"/>
          <p:cNvSpPr/>
          <p:nvPr/>
        </p:nvSpPr>
        <p:spPr>
          <a:xfrm rot="-5400000">
            <a:off x="16362525" y="213694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7">
              <a:extLst>
                <a:ext uri="{96DAC541-7B7A-43D3-8B79-37D633B846F1}">
                  <asvg:svgBlip xmlns="" xmlns:asvg="http://schemas.microsoft.com/office/drawing/2016/SVG/main" r:embed="rId8"/>
                </a:ext>
              </a:extLst>
            </a:blip>
            <a:stretch>
              <a:fillRect/>
            </a:stretch>
          </a:blipFill>
        </p:spPr>
      </p:sp>
      <p:sp>
        <p:nvSpPr>
          <p:cNvPr id="16" name="Freeform 16"/>
          <p:cNvSpPr/>
          <p:nvPr/>
        </p:nvSpPr>
        <p:spPr>
          <a:xfrm rot="-5400000">
            <a:off x="16362525" y="3381989"/>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9">
              <a:extLst>
                <a:ext uri="{96DAC541-7B7A-43D3-8B79-37D633B846F1}">
                  <asvg:svgBlip xmlns="" xmlns:asvg="http://schemas.microsoft.com/office/drawing/2016/SVG/main" r:embed="rId10"/>
                </a:ext>
              </a:extLst>
            </a:blip>
            <a:stretch>
              <a:fillRect/>
            </a:stretch>
          </a:blipFill>
        </p:spPr>
      </p:sp>
      <p:sp>
        <p:nvSpPr>
          <p:cNvPr id="17" name="Freeform 17"/>
          <p:cNvSpPr/>
          <p:nvPr/>
        </p:nvSpPr>
        <p:spPr>
          <a:xfrm rot="-5400000">
            <a:off x="16362525" y="4626045"/>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1">
              <a:extLst>
                <a:ext uri="{96DAC541-7B7A-43D3-8B79-37D633B846F1}">
                  <asvg:svgBlip xmlns="" xmlns:asvg="http://schemas.microsoft.com/office/drawing/2016/SVG/main" r:embed="rId12"/>
                </a:ext>
              </a:extLst>
            </a:blip>
            <a:stretch>
              <a:fillRect/>
            </a:stretch>
          </a:blipFill>
        </p:spPr>
      </p:sp>
      <p:sp>
        <p:nvSpPr>
          <p:cNvPr id="18" name="Freeform 18"/>
          <p:cNvSpPr/>
          <p:nvPr/>
        </p:nvSpPr>
        <p:spPr>
          <a:xfrm rot="-5400000">
            <a:off x="16362525" y="7114157"/>
            <a:ext cx="894025" cy="1867414"/>
          </a:xfrm>
          <a:custGeom>
            <a:avLst/>
            <a:gdLst/>
            <a:ahLst/>
            <a:cxnLst/>
            <a:rect l="l" t="t" r="r" b="b"/>
            <a:pathLst>
              <a:path w="894025" h="1867414">
                <a:moveTo>
                  <a:pt x="0" y="0"/>
                </a:moveTo>
                <a:lnTo>
                  <a:pt x="894024" y="0"/>
                </a:lnTo>
                <a:lnTo>
                  <a:pt x="894024" y="1867414"/>
                </a:lnTo>
                <a:lnTo>
                  <a:pt x="0" y="1867414"/>
                </a:lnTo>
                <a:lnTo>
                  <a:pt x="0" y="0"/>
                </a:lnTo>
                <a:close/>
              </a:path>
            </a:pathLst>
          </a:custGeom>
          <a:blipFill>
            <a:blip r:embed="rId13">
              <a:extLst>
                <a:ext uri="{96DAC541-7B7A-43D3-8B79-37D633B846F1}">
                  <asvg:svgBlip xmlns="" xmlns:asvg="http://schemas.microsoft.com/office/drawing/2016/SVG/main" r:embed="rId14"/>
                </a:ext>
              </a:extLst>
            </a:blip>
            <a:stretch>
              <a:fillRect/>
            </a:stretch>
          </a:blipFill>
        </p:spPr>
      </p:sp>
      <p:grpSp>
        <p:nvGrpSpPr>
          <p:cNvPr id="19" name="Group 19"/>
          <p:cNvGrpSpPr/>
          <p:nvPr/>
        </p:nvGrpSpPr>
        <p:grpSpPr>
          <a:xfrm>
            <a:off x="1185326" y="561269"/>
            <a:ext cx="15917348" cy="9164462"/>
            <a:chOff x="0" y="0"/>
            <a:chExt cx="3764577" cy="2167467"/>
          </a:xfrm>
        </p:grpSpPr>
        <p:sp>
          <p:nvSpPr>
            <p:cNvPr id="20" name="Freeform 20"/>
            <p:cNvSpPr/>
            <p:nvPr/>
          </p:nvSpPr>
          <p:spPr>
            <a:xfrm>
              <a:off x="0" y="0"/>
              <a:ext cx="3764577" cy="2167467"/>
            </a:xfrm>
            <a:custGeom>
              <a:avLst/>
              <a:gdLst/>
              <a:ahLst/>
              <a:cxnLst/>
              <a:rect l="l" t="t" r="r" b="b"/>
              <a:pathLst>
                <a:path w="3764577" h="2167467">
                  <a:moveTo>
                    <a:pt x="24806" y="0"/>
                  </a:moveTo>
                  <a:lnTo>
                    <a:pt x="3739771" y="0"/>
                  </a:lnTo>
                  <a:cubicBezTo>
                    <a:pt x="3753471" y="0"/>
                    <a:pt x="3764577" y="11106"/>
                    <a:pt x="3764577" y="24806"/>
                  </a:cubicBezTo>
                  <a:lnTo>
                    <a:pt x="3764577" y="2142661"/>
                  </a:lnTo>
                  <a:cubicBezTo>
                    <a:pt x="3764577" y="2156361"/>
                    <a:pt x="3753471" y="2167467"/>
                    <a:pt x="3739771" y="2167467"/>
                  </a:cubicBezTo>
                  <a:lnTo>
                    <a:pt x="24806" y="2167467"/>
                  </a:lnTo>
                  <a:cubicBezTo>
                    <a:pt x="18227" y="2167467"/>
                    <a:pt x="11917" y="2164853"/>
                    <a:pt x="7265" y="2160201"/>
                  </a:cubicBezTo>
                  <a:cubicBezTo>
                    <a:pt x="2613" y="2155549"/>
                    <a:pt x="0" y="2149240"/>
                    <a:pt x="0" y="2142661"/>
                  </a:cubicBezTo>
                  <a:lnTo>
                    <a:pt x="0" y="24806"/>
                  </a:lnTo>
                  <a:cubicBezTo>
                    <a:pt x="0" y="18227"/>
                    <a:pt x="2613" y="11917"/>
                    <a:pt x="7265" y="7265"/>
                  </a:cubicBezTo>
                  <a:cubicBezTo>
                    <a:pt x="11917" y="2613"/>
                    <a:pt x="18227" y="0"/>
                    <a:pt x="24806" y="0"/>
                  </a:cubicBezTo>
                  <a:close/>
                </a:path>
              </a:pathLst>
            </a:custGeom>
            <a:solidFill>
              <a:srgbClr val="FFFFFF"/>
            </a:solidFill>
          </p:spPr>
        </p:sp>
        <p:sp>
          <p:nvSpPr>
            <p:cNvPr id="21" name="TextBox 21"/>
            <p:cNvSpPr txBox="1"/>
            <p:nvPr/>
          </p:nvSpPr>
          <p:spPr>
            <a:xfrm>
              <a:off x="0" y="-38100"/>
              <a:ext cx="3764577" cy="2205567"/>
            </a:xfrm>
            <a:prstGeom prst="rect">
              <a:avLst/>
            </a:prstGeom>
          </p:spPr>
          <p:txBody>
            <a:bodyPr lIns="50800" tIns="50800" rIns="50800" bIns="50800" rtlCol="0" anchor="ctr"/>
            <a:lstStyle/>
            <a:p>
              <a:pPr algn="ctr">
                <a:lnSpc>
                  <a:spcPts val="2659"/>
                </a:lnSpc>
                <a:spcBef>
                  <a:spcPct val="0"/>
                </a:spcBef>
              </a:pPr>
              <a:endParaRPr/>
            </a:p>
          </p:txBody>
        </p:sp>
      </p:grpSp>
      <p:sp>
        <p:nvSpPr>
          <p:cNvPr id="22" name="Freeform 22"/>
          <p:cNvSpPr/>
          <p:nvPr/>
        </p:nvSpPr>
        <p:spPr>
          <a:xfrm>
            <a:off x="922637" y="1050653"/>
            <a:ext cx="736712" cy="8185694"/>
          </a:xfrm>
          <a:custGeom>
            <a:avLst/>
            <a:gdLst/>
            <a:ahLst/>
            <a:cxnLst/>
            <a:rect l="l" t="t" r="r" b="b"/>
            <a:pathLst>
              <a:path w="736712" h="8185694">
                <a:moveTo>
                  <a:pt x="0" y="0"/>
                </a:moveTo>
                <a:lnTo>
                  <a:pt x="736712" y="0"/>
                </a:lnTo>
                <a:lnTo>
                  <a:pt x="736712" y="8185694"/>
                </a:lnTo>
                <a:lnTo>
                  <a:pt x="0" y="8185694"/>
                </a:lnTo>
                <a:lnTo>
                  <a:pt x="0" y="0"/>
                </a:lnTo>
                <a:close/>
              </a:path>
            </a:pathLst>
          </a:custGeom>
          <a:blipFill>
            <a:blip r:embed="rId15"/>
            <a:stretch>
              <a:fillRect/>
            </a:stretch>
          </a:blipFill>
        </p:spPr>
      </p:sp>
      <p:sp>
        <p:nvSpPr>
          <p:cNvPr id="23" name="Freeform 23"/>
          <p:cNvSpPr/>
          <p:nvPr/>
        </p:nvSpPr>
        <p:spPr>
          <a:xfrm>
            <a:off x="8299190" y="888878"/>
            <a:ext cx="1689620" cy="973835"/>
          </a:xfrm>
          <a:custGeom>
            <a:avLst/>
            <a:gdLst/>
            <a:ahLst/>
            <a:cxnLst/>
            <a:rect l="l" t="t" r="r" b="b"/>
            <a:pathLst>
              <a:path w="1689620" h="973835">
                <a:moveTo>
                  <a:pt x="0" y="0"/>
                </a:moveTo>
                <a:lnTo>
                  <a:pt x="1689620" y="0"/>
                </a:lnTo>
                <a:lnTo>
                  <a:pt x="1689620" y="973836"/>
                </a:lnTo>
                <a:lnTo>
                  <a:pt x="0" y="973836"/>
                </a:lnTo>
                <a:lnTo>
                  <a:pt x="0" y="0"/>
                </a:lnTo>
                <a:close/>
              </a:path>
            </a:pathLst>
          </a:custGeom>
          <a:blipFill>
            <a:blip r:embed="rId16">
              <a:extLst>
                <a:ext uri="{96DAC541-7B7A-43D3-8B79-37D633B846F1}">
                  <asvg:svgBlip xmlns="" xmlns:asvg="http://schemas.microsoft.com/office/drawing/2016/SVG/main" r:embed="rId17"/>
                </a:ext>
              </a:extLst>
            </a:blip>
            <a:stretch>
              <a:fillRect/>
            </a:stretch>
          </a:blipFill>
        </p:spPr>
      </p:sp>
      <p:sp>
        <p:nvSpPr>
          <p:cNvPr id="24" name="TextBox 24"/>
          <p:cNvSpPr txBox="1"/>
          <p:nvPr/>
        </p:nvSpPr>
        <p:spPr>
          <a:xfrm>
            <a:off x="4251966" y="2451018"/>
            <a:ext cx="9429677" cy="1670603"/>
          </a:xfrm>
          <a:prstGeom prst="rect">
            <a:avLst/>
          </a:prstGeom>
        </p:spPr>
        <p:txBody>
          <a:bodyPr lIns="0" tIns="0" rIns="0" bIns="0" rtlCol="0" anchor="t">
            <a:spAutoFit/>
          </a:bodyPr>
          <a:lstStyle/>
          <a:p>
            <a:pPr algn="ctr">
              <a:lnSpc>
                <a:spcPts val="12521"/>
              </a:lnSpc>
            </a:pPr>
            <a:r>
              <a:rPr lang="en-US" sz="12521">
                <a:solidFill>
                  <a:srgbClr val="182C45"/>
                </a:solidFill>
                <a:latin typeface="More Sugar"/>
                <a:ea typeface="More Sugar"/>
                <a:cs typeface="More Sugar"/>
                <a:sym typeface="More Sugar"/>
              </a:rPr>
              <a:t>Fragen?</a:t>
            </a:r>
          </a:p>
        </p:txBody>
      </p:sp>
      <p:sp>
        <p:nvSpPr>
          <p:cNvPr id="25" name="Freeform 25"/>
          <p:cNvSpPr/>
          <p:nvPr/>
        </p:nvSpPr>
        <p:spPr>
          <a:xfrm rot="-7967566">
            <a:off x="2287364" y="5419393"/>
            <a:ext cx="988020" cy="974509"/>
          </a:xfrm>
          <a:custGeom>
            <a:avLst/>
            <a:gdLst/>
            <a:ahLst/>
            <a:cxnLst/>
            <a:rect l="l" t="t" r="r" b="b"/>
            <a:pathLst>
              <a:path w="988020" h="974509">
                <a:moveTo>
                  <a:pt x="0" y="0"/>
                </a:moveTo>
                <a:lnTo>
                  <a:pt x="988020" y="0"/>
                </a:lnTo>
                <a:lnTo>
                  <a:pt x="988020" y="974509"/>
                </a:lnTo>
                <a:lnTo>
                  <a:pt x="0" y="974509"/>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26" name="Freeform 26"/>
          <p:cNvSpPr/>
          <p:nvPr/>
        </p:nvSpPr>
        <p:spPr>
          <a:xfrm rot="-9138956">
            <a:off x="15394088" y="6079868"/>
            <a:ext cx="744588" cy="734406"/>
          </a:xfrm>
          <a:custGeom>
            <a:avLst/>
            <a:gdLst/>
            <a:ahLst/>
            <a:cxnLst/>
            <a:rect l="l" t="t" r="r" b="b"/>
            <a:pathLst>
              <a:path w="744588" h="734406">
                <a:moveTo>
                  <a:pt x="0" y="0"/>
                </a:moveTo>
                <a:lnTo>
                  <a:pt x="744589" y="0"/>
                </a:lnTo>
                <a:lnTo>
                  <a:pt x="744589" y="734406"/>
                </a:lnTo>
                <a:lnTo>
                  <a:pt x="0" y="734406"/>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27" name="Freeform 27"/>
          <p:cNvSpPr/>
          <p:nvPr/>
        </p:nvSpPr>
        <p:spPr>
          <a:xfrm rot="7972014">
            <a:off x="3697928" y="1051488"/>
            <a:ext cx="1108076" cy="1092922"/>
          </a:xfrm>
          <a:custGeom>
            <a:avLst/>
            <a:gdLst/>
            <a:ahLst/>
            <a:cxnLst/>
            <a:rect l="l" t="t" r="r" b="b"/>
            <a:pathLst>
              <a:path w="1108076" h="1092922">
                <a:moveTo>
                  <a:pt x="0" y="0"/>
                </a:moveTo>
                <a:lnTo>
                  <a:pt x="1108075" y="0"/>
                </a:lnTo>
                <a:lnTo>
                  <a:pt x="1108075" y="1092922"/>
                </a:lnTo>
                <a:lnTo>
                  <a:pt x="0" y="1092922"/>
                </a:lnTo>
                <a:lnTo>
                  <a:pt x="0" y="0"/>
                </a:lnTo>
                <a:close/>
              </a:path>
            </a:pathLst>
          </a:custGeom>
          <a:blipFill>
            <a:blip r:embed="rId20">
              <a:extLst>
                <a:ext uri="{96DAC541-7B7A-43D3-8B79-37D633B846F1}">
                  <asvg:svgBlip xmlns="" xmlns:asvg="http://schemas.microsoft.com/office/drawing/2016/SVG/main" r:embed="rId21"/>
                </a:ext>
              </a:extLst>
            </a:blip>
            <a:stretch>
              <a:fillRect/>
            </a:stretch>
          </a:blipFill>
        </p:spPr>
      </p:sp>
      <p:sp>
        <p:nvSpPr>
          <p:cNvPr id="28" name="Freeform 28"/>
          <p:cNvSpPr/>
          <p:nvPr/>
        </p:nvSpPr>
        <p:spPr>
          <a:xfrm rot="-10073941">
            <a:off x="12709349" y="8003960"/>
            <a:ext cx="1192835" cy="1176523"/>
          </a:xfrm>
          <a:custGeom>
            <a:avLst/>
            <a:gdLst/>
            <a:ahLst/>
            <a:cxnLst/>
            <a:rect l="l" t="t" r="r" b="b"/>
            <a:pathLst>
              <a:path w="1192835" h="1176523">
                <a:moveTo>
                  <a:pt x="0" y="0"/>
                </a:moveTo>
                <a:lnTo>
                  <a:pt x="1192835" y="0"/>
                </a:lnTo>
                <a:lnTo>
                  <a:pt x="1192835" y="1176523"/>
                </a:lnTo>
                <a:lnTo>
                  <a:pt x="0" y="1176523"/>
                </a:lnTo>
                <a:lnTo>
                  <a:pt x="0" y="0"/>
                </a:lnTo>
                <a:close/>
              </a:path>
            </a:pathLst>
          </a:custGeom>
          <a:blipFill>
            <a:blip r:embed="rId18">
              <a:extLst>
                <a:ext uri="{96DAC541-7B7A-43D3-8B79-37D633B846F1}">
                  <asvg:svgBlip xmlns="" xmlns:asvg="http://schemas.microsoft.com/office/drawing/2016/SVG/main" r:embed="rId19"/>
                </a:ext>
              </a:extLst>
            </a:blip>
            <a:stretch>
              <a:fillRect/>
            </a:stretch>
          </a:blipFill>
        </p:spPr>
      </p:sp>
      <p:sp>
        <p:nvSpPr>
          <p:cNvPr id="29" name="Freeform 29"/>
          <p:cNvSpPr/>
          <p:nvPr/>
        </p:nvSpPr>
        <p:spPr>
          <a:xfrm rot="10085071">
            <a:off x="4655764" y="8714021"/>
            <a:ext cx="1317310" cy="1317310"/>
          </a:xfrm>
          <a:custGeom>
            <a:avLst/>
            <a:gdLst/>
            <a:ahLst/>
            <a:cxnLst/>
            <a:rect l="l" t="t" r="r" b="b"/>
            <a:pathLst>
              <a:path w="1317310" h="1317310">
                <a:moveTo>
                  <a:pt x="0" y="0"/>
                </a:moveTo>
                <a:lnTo>
                  <a:pt x="1317310" y="0"/>
                </a:lnTo>
                <a:lnTo>
                  <a:pt x="1317310" y="1317310"/>
                </a:lnTo>
                <a:lnTo>
                  <a:pt x="0" y="1317310"/>
                </a:lnTo>
                <a:lnTo>
                  <a:pt x="0" y="0"/>
                </a:lnTo>
                <a:close/>
              </a:path>
            </a:pathLst>
          </a:custGeom>
          <a:blipFill>
            <a:blip r:embed="rId22">
              <a:extLst>
                <a:ext uri="{96DAC541-7B7A-43D3-8B79-37D633B846F1}">
                  <asvg:svgBlip xmlns="" xmlns:asvg="http://schemas.microsoft.com/office/drawing/2016/SVG/main" r:embed="rId23"/>
                </a:ext>
              </a:extLst>
            </a:blip>
            <a:stretch>
              <a:fillRect/>
            </a:stretch>
          </a:blipFill>
        </p:spPr>
      </p:sp>
      <p:sp>
        <p:nvSpPr>
          <p:cNvPr id="30" name="Freeform 30"/>
          <p:cNvSpPr/>
          <p:nvPr/>
        </p:nvSpPr>
        <p:spPr>
          <a:xfrm rot="1637702">
            <a:off x="13447605" y="-81175"/>
            <a:ext cx="2363783" cy="2045746"/>
          </a:xfrm>
          <a:custGeom>
            <a:avLst/>
            <a:gdLst/>
            <a:ahLst/>
            <a:cxnLst/>
            <a:rect l="l" t="t" r="r" b="b"/>
            <a:pathLst>
              <a:path w="2363783" h="2045746">
                <a:moveTo>
                  <a:pt x="0" y="0"/>
                </a:moveTo>
                <a:lnTo>
                  <a:pt x="2363782" y="0"/>
                </a:lnTo>
                <a:lnTo>
                  <a:pt x="2363782" y="2045746"/>
                </a:lnTo>
                <a:lnTo>
                  <a:pt x="0" y="2045746"/>
                </a:lnTo>
                <a:lnTo>
                  <a:pt x="0" y="0"/>
                </a:lnTo>
                <a:close/>
              </a:path>
            </a:pathLst>
          </a:custGeom>
          <a:blipFill>
            <a:blip r:embed="rId24">
              <a:extLst>
                <a:ext uri="{96DAC541-7B7A-43D3-8B79-37D633B846F1}">
                  <asvg:svgBlip xmlns="" xmlns:asvg="http://schemas.microsoft.com/office/drawing/2016/SVG/main" r:embed="rId25"/>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1485</Words>
  <Application>Microsoft Office PowerPoint</Application>
  <PresentationFormat>Benutzerdefiniert</PresentationFormat>
  <Paragraphs>190</Paragraphs>
  <Slides>19</Slides>
  <Notes>0</Notes>
  <HiddenSlides>0</HiddenSlides>
  <MMClips>0</MMClips>
  <ScaleCrop>false</ScaleCrop>
  <HeadingPairs>
    <vt:vector size="8" baseType="variant">
      <vt:variant>
        <vt:lpstr>Verwendete Schriftarten</vt:lpstr>
      </vt:variant>
      <vt:variant>
        <vt:i4>8</vt:i4>
      </vt:variant>
      <vt:variant>
        <vt:lpstr>Design</vt:lpstr>
      </vt:variant>
      <vt:variant>
        <vt:i4>1</vt:i4>
      </vt:variant>
      <vt:variant>
        <vt:lpstr>Eingebettete OLE-Server</vt:lpstr>
      </vt:variant>
      <vt:variant>
        <vt:i4>1</vt:i4>
      </vt:variant>
      <vt:variant>
        <vt:lpstr>Folientitel</vt:lpstr>
      </vt:variant>
      <vt:variant>
        <vt:i4>19</vt:i4>
      </vt:variant>
    </vt:vector>
  </HeadingPairs>
  <TitlesOfParts>
    <vt:vector size="29" baseType="lpstr">
      <vt:lpstr>Finger Paint</vt:lpstr>
      <vt:lpstr>Open Sauce</vt:lpstr>
      <vt:lpstr>Caldina</vt:lpstr>
      <vt:lpstr>Arial</vt:lpstr>
      <vt:lpstr>Marykate</vt:lpstr>
      <vt:lpstr>Calibri</vt:lpstr>
      <vt:lpstr>More Sugar</vt:lpstr>
      <vt:lpstr>More Sugar Thin</vt:lpstr>
      <vt:lpstr>Office Theme</vt:lpstr>
      <vt:lpstr>Worksheet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Elternabend für Eltern zukünftiger Schulkinder</dc:title>
  <dc:creator>Tanja</dc:creator>
  <cp:lastModifiedBy>Tanja</cp:lastModifiedBy>
  <cp:revision>19</cp:revision>
  <dcterms:created xsi:type="dcterms:W3CDTF">2006-08-16T00:00:00Z</dcterms:created>
  <dcterms:modified xsi:type="dcterms:W3CDTF">2026-09-28T13:02:45Z</dcterms:modified>
  <dc:identifier>DAGt_WaOSrc</dc:identifier>
</cp:coreProperties>
</file>